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56" r:id="rId2"/>
    <p:sldId id="268" r:id="rId3"/>
    <p:sldId id="258" r:id="rId4"/>
    <p:sldId id="257" r:id="rId5"/>
    <p:sldId id="275" r:id="rId6"/>
    <p:sldId id="278" r:id="rId7"/>
    <p:sldId id="277" r:id="rId8"/>
    <p:sldId id="259" r:id="rId9"/>
    <p:sldId id="260" r:id="rId10"/>
    <p:sldId id="261" r:id="rId11"/>
    <p:sldId id="262" r:id="rId12"/>
    <p:sldId id="263" r:id="rId13"/>
    <p:sldId id="264" r:id="rId14"/>
    <p:sldId id="265" r:id="rId15"/>
    <p:sldId id="266" r:id="rId16"/>
    <p:sldId id="267" r:id="rId17"/>
    <p:sldId id="272" r:id="rId18"/>
    <p:sldId id="273" r:id="rId19"/>
    <p:sldId id="274"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211" autoAdjust="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803B7E-F4C4-4670-BB58-BB7C7A66D970}" type="datetimeFigureOut">
              <a:rPr lang="en-US" smtClean="0"/>
              <a:t>5/5/2015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2F03D54-1C3A-40D3-9FF5-E1C7F4161AA7}" type="slidenum">
              <a:rPr lang="en-US" smtClean="0"/>
              <a:t>‹#›</a:t>
            </a:fld>
            <a:endParaRPr lang="en-US"/>
          </a:p>
        </p:txBody>
      </p:sp>
    </p:spTree>
    <p:extLst>
      <p:ext uri="{BB962C8B-B14F-4D97-AF65-F5344CB8AC3E}">
        <p14:creationId xmlns:p14="http://schemas.microsoft.com/office/powerpoint/2010/main" val="113257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F03D54-1C3A-40D3-9FF5-E1C7F4161AA7}" type="slidenum">
              <a:rPr lang="en-US" smtClean="0"/>
              <a:t>2</a:t>
            </a:fld>
            <a:endParaRPr lang="en-US"/>
          </a:p>
        </p:txBody>
      </p:sp>
    </p:spTree>
    <p:extLst>
      <p:ext uri="{BB962C8B-B14F-4D97-AF65-F5344CB8AC3E}">
        <p14:creationId xmlns:p14="http://schemas.microsoft.com/office/powerpoint/2010/main" val="379131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F03D54-1C3A-40D3-9FF5-E1C7F4161AA7}" type="slidenum">
              <a:rPr lang="en-US" smtClean="0"/>
              <a:t>14</a:t>
            </a:fld>
            <a:endParaRPr lang="en-US"/>
          </a:p>
        </p:txBody>
      </p:sp>
    </p:spTree>
    <p:extLst>
      <p:ext uri="{BB962C8B-B14F-4D97-AF65-F5344CB8AC3E}">
        <p14:creationId xmlns:p14="http://schemas.microsoft.com/office/powerpoint/2010/main" val="403689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F03D54-1C3A-40D3-9FF5-E1C7F4161AA7}" type="slidenum">
              <a:rPr lang="en-US" smtClean="0"/>
              <a:t>17</a:t>
            </a:fld>
            <a:endParaRPr lang="en-US"/>
          </a:p>
        </p:txBody>
      </p:sp>
    </p:spTree>
    <p:extLst>
      <p:ext uri="{BB962C8B-B14F-4D97-AF65-F5344CB8AC3E}">
        <p14:creationId xmlns:p14="http://schemas.microsoft.com/office/powerpoint/2010/main" val="4036893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8341715-1B11-4956-8E66-557B124287F8}" type="datetime1">
              <a:rPr lang="en-US" smtClean="0"/>
              <a:t>5/5/2015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50809A-EAF1-46C0-9F01-859C57EF7DFD}"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EEF3AC-3EA8-4984-8A3B-2E762EB9D630}" type="datetime1">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0809A-EAF1-46C0-9F01-859C57EF7DF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050809A-EAF1-46C0-9F01-859C57EF7DFD}"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4E55F0-741B-488F-A270-8130E712E626}" type="datetime1">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005D019-5625-4A1D-AFAC-7F74303EEF5B}" type="datetime1">
              <a:rPr lang="en-US" smtClean="0"/>
              <a:t>5/5/2015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050809A-EAF1-46C0-9F01-859C57EF7DFD}"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5A9CF56-3670-4F63-8BD6-E65A7B365DCB}" type="datetime1">
              <a:rPr lang="en-US" smtClean="0"/>
              <a:t>5/5/2015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50809A-EAF1-46C0-9F01-859C57EF7DFD}"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A42F541-7DAE-430B-96E7-55BC8FE3C7BF}" type="datetime1">
              <a:rPr lang="en-US" smtClean="0"/>
              <a:t>5/5/2015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0809A-EAF1-46C0-9F01-859C57EF7DFD}"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48F9B21-4AF2-48D4-88C2-B87A23040FD8}" type="datetime1">
              <a:rPr lang="en-US" smtClean="0"/>
              <a:t>5/5/2015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050809A-EAF1-46C0-9F01-859C57EF7DFD}"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38DD04-8441-46C8-8E8D-09075E7D5DFF}" type="datetime1">
              <a:rPr lang="en-US" smtClean="0"/>
              <a:t>5/5/2015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050809A-EAF1-46C0-9F01-859C57EF7D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606038A-0D2C-45BA-B712-2B89502C0787}" type="datetime1">
              <a:rPr lang="en-US" smtClean="0"/>
              <a:t>5/5/2015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050809A-EAF1-46C0-9F01-859C57EF7D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50809A-EAF1-46C0-9F01-859C57EF7DFD}"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218402-D27D-4F9B-9D6E-5F5D42E268E4}" type="datetime1">
              <a:rPr lang="en-US" smtClean="0"/>
              <a:t>5/5/2015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050809A-EAF1-46C0-9F01-859C57EF7DFD}"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E6BABDE-948A-49EE-9686-FA068533F62A}" type="datetime1">
              <a:rPr lang="en-US" smtClean="0"/>
              <a:t>5/5/2015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943F12-611B-40EF-A20C-6CDC85C1ACBB}" type="datetime1">
              <a:rPr lang="en-US" smtClean="0"/>
              <a:t>5/5/2015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050809A-EAF1-46C0-9F01-859C57EF7DFD}"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tipends.gwu.edu/forms/AsstFellowshipRecommendat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Stipends%20Website/2015-16%20Drafts/Grad%20Asst%20Accpt%20Form.doc" TargetMode="External"/><Relationship Id="rId2" Type="http://schemas.openxmlformats.org/officeDocument/2006/relationships/hyperlink" Target="../Stipends%20Website/2015-16%20Drafts/GAAwardLetter.doc" TargetMode="External"/><Relationship Id="rId1" Type="http://schemas.openxmlformats.org/officeDocument/2006/relationships/slideLayout" Target="../slideLayouts/slideLayout2.xml"/><Relationship Id="rId6" Type="http://schemas.openxmlformats.org/officeDocument/2006/relationships/hyperlink" Target="https://taxdepartment.gwu.edu/sites/taxdepartment.gwu.edu/files/downloads/Tax%20Implications%20and%20Reporting%20Requirements%20of%20Payments%20to%20U.S.%20Citizens%20and%20Resident%20Aliens.pdf" TargetMode="External"/><Relationship Id="rId5" Type="http://schemas.openxmlformats.org/officeDocument/2006/relationships/hyperlink" Target="https://taxdepartment.gwu.edu/sites/taxdepartment.gwu.edu/files/downloads/Tax%20Implications%20and%20Reporting%20Requirements%20of%20Payments%20to%20International%20Students%20(Nonresident%20Aliens).pdf" TargetMode="External"/><Relationship Id="rId4" Type="http://schemas.openxmlformats.org/officeDocument/2006/relationships/hyperlink" Target="file:///\\ead.gwu.edu\Groupsfs\ADM_Group\Group\GradFel\Stipends%20Website\Website%20Files\Templates\GAReqs.doc"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Stipends%20Website/2015-16%20Drafts/Grad%20Asst%20Accpt%20Form.doc" TargetMode="External"/><Relationship Id="rId2" Type="http://schemas.openxmlformats.org/officeDocument/2006/relationships/hyperlink" Target="../Stipends%20Website/2014-15%20Drafts/GRALetter.doc" TargetMode="External"/><Relationship Id="rId1" Type="http://schemas.openxmlformats.org/officeDocument/2006/relationships/slideLayout" Target="../slideLayouts/slideLayout2.xml"/><Relationship Id="rId6" Type="http://schemas.openxmlformats.org/officeDocument/2006/relationships/hyperlink" Target="../Stipends%20Website/Website%20Files/tax/taxinfo-us.pdf" TargetMode="External"/><Relationship Id="rId5" Type="http://schemas.openxmlformats.org/officeDocument/2006/relationships/hyperlink" Target="../Stipends%20Website/Website%20Files/tax/taxinfo-intl.pdf" TargetMode="External"/><Relationship Id="rId4" Type="http://schemas.openxmlformats.org/officeDocument/2006/relationships/hyperlink" Target="../Stipends%20Website/2015-16%20Drafts/Award%20Requirements.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ipends.gwu.edu/forms/AsstFellowshipRecommendatio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ipends.gwu.edu/forms/PmtCharChecklis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Stipends%20Website/2014-15%20Drafts/FellowshipAcceptForm.doc" TargetMode="External"/><Relationship Id="rId7" Type="http://schemas.openxmlformats.org/officeDocument/2006/relationships/hyperlink" Target="https://taxdepartment.gwu.edu/sites/taxdepartment.gwu.edu/files/downloads/Tax%20Implications%20and%20Reporting%20Requirements%20of%20Payments%20to%20U.S.%20Citizens%20and%20Resident%20Aliens.pdf" TargetMode="External"/><Relationship Id="rId2" Type="http://schemas.openxmlformats.org/officeDocument/2006/relationships/hyperlink" Target="../Stipends%20Website/2014-15%20Drafts/FellowshipAwardLetter.doc" TargetMode="External"/><Relationship Id="rId1" Type="http://schemas.openxmlformats.org/officeDocument/2006/relationships/slideLayout" Target="../slideLayouts/slideLayout2.xml"/><Relationship Id="rId6" Type="http://schemas.openxmlformats.org/officeDocument/2006/relationships/hyperlink" Target="https://taxdepartment.gwu.edu/sites/taxdepartment.gwu.edu/files/downloads/Tax%20Implications%20and%20Reporting%20Requirements%20of%20Payments%20to%20International%20Students%20(Nonresident%20Aliens).pdf" TargetMode="External"/><Relationship Id="rId5" Type="http://schemas.openxmlformats.org/officeDocument/2006/relationships/hyperlink" Target="../Stipends%20Website/2014-15%20Drafts/TuitionOnlyReqs.doc" TargetMode="External"/><Relationship Id="rId4" Type="http://schemas.openxmlformats.org/officeDocument/2006/relationships/hyperlink" Target="../Stipends%20Website/2014-15%20Drafts/StipendAndTuitionOrStipendOnly.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ypkema@gwu.edu" TargetMode="External"/><Relationship Id="rId2" Type="http://schemas.openxmlformats.org/officeDocument/2006/relationships/hyperlink" Target="http://saig.gwu.edu/forms" TargetMode="External"/><Relationship Id="rId1" Type="http://schemas.openxmlformats.org/officeDocument/2006/relationships/slideLayout" Target="../slideLayouts/slideLayout2.xml"/><Relationship Id="rId5" Type="http://schemas.openxmlformats.org/officeDocument/2006/relationships/hyperlink" Target="http://www.gwu.edu/~set/GA_Automation/story.html" TargetMode="External"/><Relationship Id="rId4" Type="http://schemas.openxmlformats.org/officeDocument/2006/relationships/hyperlink" Target="mailto:sysuid@gwu.ed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Office of Graduate Student Assistantships and Fellowships</a:t>
            </a:r>
          </a:p>
          <a:p>
            <a:r>
              <a:rPr lang="en-US" dirty="0" smtClean="0"/>
              <a:t>George Washington University</a:t>
            </a:r>
          </a:p>
          <a:p>
            <a:r>
              <a:rPr lang="en-US" dirty="0" smtClean="0"/>
              <a:t>Rice Hall 302</a:t>
            </a:r>
            <a:endParaRPr lang="en-US" dirty="0"/>
          </a:p>
        </p:txBody>
      </p:sp>
      <p:sp>
        <p:nvSpPr>
          <p:cNvPr id="2" name="Title 1"/>
          <p:cNvSpPr>
            <a:spLocks noGrp="1"/>
          </p:cNvSpPr>
          <p:nvPr>
            <p:ph type="ctrTitle"/>
          </p:nvPr>
        </p:nvSpPr>
        <p:spPr/>
        <p:txBody>
          <a:bodyPr/>
          <a:lstStyle/>
          <a:p>
            <a:r>
              <a:rPr lang="en-US" dirty="0" smtClean="0"/>
              <a:t>Graduate Awards Automation Application Process</a:t>
            </a:r>
            <a:endParaRPr lang="en-US" dirty="0"/>
          </a:p>
        </p:txBody>
      </p:sp>
    </p:spTree>
    <p:extLst>
      <p:ext uri="{BB962C8B-B14F-4D97-AF65-F5344CB8AC3E}">
        <p14:creationId xmlns:p14="http://schemas.microsoft.com/office/powerpoint/2010/main" val="362067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109447529"/>
              </p:ext>
            </p:extLst>
          </p:nvPr>
        </p:nvGraphicFramePr>
        <p:xfrm>
          <a:off x="228600" y="533400"/>
          <a:ext cx="8686800" cy="5244955"/>
        </p:xfrm>
        <a:graphic>
          <a:graphicData uri="http://schemas.openxmlformats.org/drawingml/2006/table">
            <a:tbl>
              <a:tblPr firstRow="1" bandRow="1">
                <a:tableStyleId>{3B4B98B0-60AC-42C2-AFA5-B58CD77FA1E5}</a:tableStyleId>
              </a:tblPr>
              <a:tblGrid>
                <a:gridCol w="1185673"/>
                <a:gridCol w="1185673"/>
                <a:gridCol w="1185673"/>
                <a:gridCol w="1185673"/>
                <a:gridCol w="1185673"/>
                <a:gridCol w="2758435"/>
              </a:tblGrid>
              <a:tr h="1371600">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07</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Funding Source</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Optional </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Single</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Enter Funding Source</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100" b="0" dirty="0">
                          <a:effectLst/>
                          <a:latin typeface="Calibri" panose="020F0502020204030204" pitchFamily="34" charset="0"/>
                          <a:cs typeface="Calibri" panose="020F0502020204030204" pitchFamily="34" charset="0"/>
                        </a:rPr>
                        <a:t>If you hit the Values button you will be able to pick one of the following funding sources 1) School Graduate Student Support 2) R Fund 3) Endowment 4) Graduate Student Assistantship and Fellowship 5) Sponsored Project 6) Other</a:t>
                      </a:r>
                      <a:endParaRPr lang="en-US" sz="1100" b="0" dirty="0">
                        <a:effectLst/>
                        <a:latin typeface="Calibri" panose="020F0502020204030204" pitchFamily="34" charset="0"/>
                        <a:ea typeface="Calibri"/>
                        <a:cs typeface="Calibri" panose="020F0502020204030204" pitchFamily="34" charset="0"/>
                      </a:endParaRPr>
                    </a:p>
                  </a:txBody>
                  <a:tcPr marL="68580" marR="68580" marT="0" marB="0"/>
                </a:tc>
              </a:tr>
              <a:tr h="367172">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08</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Banner Index Code</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Optional </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Single</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Enter Banner Index code </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Enter a valid Banner index</a:t>
                      </a:r>
                    </a:p>
                  </a:txBody>
                  <a:tcPr marL="68580" marR="68580" marT="0" marB="0"/>
                </a:tc>
              </a:tr>
              <a:tr h="1606931">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09</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Project</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Optional </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Single</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Enter Project </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The Banner Index OR the PTA can be entered. If parameter Banner Index code parameter 08 is entered then parameters 09, 10 and 11 should be not entered.</a:t>
                      </a:r>
                    </a:p>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If the Project, parameter 09 is entered then Award parameter 10 and Task parameter 11 must be entered </a:t>
                      </a:r>
                    </a:p>
                  </a:txBody>
                  <a:tcPr marL="68580" marR="68580" marT="0" marB="0"/>
                </a:tc>
              </a:tr>
              <a:tr h="747640">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10</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Task</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Optional </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Single</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Enter Task</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If the Project, parameter 09 is entered then Award parameter 10 and Task parameter 11 must be entered</a:t>
                      </a:r>
                    </a:p>
                  </a:txBody>
                  <a:tcPr marL="68580" marR="68580" marT="0" marB="0"/>
                </a:tc>
              </a:tr>
              <a:tr h="747640">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11</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Award</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Optional </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Single</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Enter Award</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If the Project, parameter 09 is entered then Award parameter 10 and Task parameter 11 must be entered</a:t>
                      </a:r>
                    </a:p>
                  </a:txBody>
                  <a:tcPr marL="68580" marR="68580" marT="0" marB="0"/>
                </a:tc>
              </a:tr>
              <a:tr h="367172">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12</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GWID</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Optional </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Single</a:t>
                      </a:r>
                    </a:p>
                  </a:txBody>
                  <a:tcPr marL="68580" marR="68580" marT="0" marB="0"/>
                </a:tc>
                <a:tc>
                  <a:txBody>
                    <a:bodyPr/>
                    <a:lstStyle/>
                    <a:p>
                      <a:pPr marL="0" marR="0">
                        <a:lnSpc>
                          <a:spcPct val="115000"/>
                        </a:lnSpc>
                        <a:spcBef>
                          <a:spcPts val="0"/>
                        </a:spcBef>
                        <a:spcAft>
                          <a:spcPts val="1000"/>
                        </a:spcAft>
                      </a:pPr>
                      <a:r>
                        <a:rPr lang="en-US" sz="1100">
                          <a:effectLst/>
                          <a:latin typeface="Calibri" panose="020F0502020204030204" pitchFamily="34" charset="0"/>
                          <a:ea typeface="Calibri"/>
                          <a:cs typeface="Calibri" panose="020F0502020204030204" pitchFamily="34" charset="0"/>
                        </a:rPr>
                        <a:t>Enter Student’s GWID </a:t>
                      </a:r>
                    </a:p>
                  </a:txBody>
                  <a:tcPr marL="68580" marR="68580" marT="0" marB="0"/>
                </a:tc>
                <a:tc>
                  <a:txBody>
                    <a:bodyPr/>
                    <a:lstStyle/>
                    <a:p>
                      <a:pPr marL="0" marR="0">
                        <a:lnSpc>
                          <a:spcPct val="115000"/>
                        </a:lnSpc>
                        <a:spcBef>
                          <a:spcPts val="0"/>
                        </a:spcBef>
                        <a:spcAft>
                          <a:spcPts val="1000"/>
                        </a:spcAft>
                      </a:pPr>
                      <a:r>
                        <a:rPr lang="en-US" sz="1100" dirty="0">
                          <a:effectLst/>
                          <a:latin typeface="Calibri" panose="020F0502020204030204" pitchFamily="34" charset="0"/>
                          <a:ea typeface="Calibri"/>
                          <a:cs typeface="Calibri" panose="020F0502020204030204" pitchFamily="34" charset="0"/>
                        </a:rPr>
                        <a:t> </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050809A-EAF1-46C0-9F01-859C57EF7DFD}" type="slidenum">
              <a:rPr lang="en-US" smtClean="0"/>
              <a:t>10</a:t>
            </a:fld>
            <a:endParaRPr lang="en-US"/>
          </a:p>
        </p:txBody>
      </p:sp>
    </p:spTree>
    <p:extLst>
      <p:ext uri="{BB962C8B-B14F-4D97-AF65-F5344CB8AC3E}">
        <p14:creationId xmlns:p14="http://schemas.microsoft.com/office/powerpoint/2010/main" val="4206121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Report-TZRGRAW</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524000"/>
            <a:ext cx="8686800" cy="4665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E050809A-EAF1-46C0-9F01-859C57EF7DFD}" type="slidenum">
              <a:rPr lang="en-US" smtClean="0"/>
              <a:t>11</a:t>
            </a:fld>
            <a:endParaRPr lang="en-US"/>
          </a:p>
        </p:txBody>
      </p:sp>
    </p:spTree>
    <p:extLst>
      <p:ext uri="{BB962C8B-B14F-4D97-AF65-F5344CB8AC3E}">
        <p14:creationId xmlns:p14="http://schemas.microsoft.com/office/powerpoint/2010/main" val="667435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TZRGADT-Graduate Award Detail Report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17307697"/>
              </p:ext>
            </p:extLst>
          </p:nvPr>
        </p:nvGraphicFramePr>
        <p:xfrm>
          <a:off x="609600" y="1600200"/>
          <a:ext cx="7924800" cy="4242149"/>
        </p:xfrm>
        <a:graphic>
          <a:graphicData uri="http://schemas.openxmlformats.org/drawingml/2006/table">
            <a:tbl>
              <a:tblPr firstRow="1" bandRow="1">
                <a:tableStyleId>{5C22544A-7EE6-4342-B048-85BDC9FD1C3A}</a:tableStyleId>
              </a:tblPr>
              <a:tblGrid>
                <a:gridCol w="1320800"/>
                <a:gridCol w="1320800"/>
                <a:gridCol w="1320800"/>
                <a:gridCol w="1320800"/>
                <a:gridCol w="1320800"/>
                <a:gridCol w="1320800"/>
              </a:tblGrid>
              <a:tr h="609599">
                <a:tc>
                  <a:txBody>
                    <a:bodyPr/>
                    <a:lstStyle/>
                    <a:p>
                      <a:pPr marL="0" marR="0" algn="ctr">
                        <a:lnSpc>
                          <a:spcPct val="115000"/>
                        </a:lnSpc>
                        <a:spcBef>
                          <a:spcPts val="0"/>
                        </a:spcBef>
                        <a:spcAft>
                          <a:spcPts val="1000"/>
                        </a:spcAft>
                      </a:pPr>
                      <a:r>
                        <a:rPr lang="en-US" sz="1100" dirty="0">
                          <a:effectLst/>
                          <a:latin typeface="Calibri"/>
                          <a:ea typeface="Calibri"/>
                          <a:cs typeface="Times New Roman"/>
                        </a:rPr>
                        <a:t>Parameter Number</a:t>
                      </a:r>
                    </a:p>
                  </a:txBody>
                  <a:tcPr marL="68580" marR="68580" marT="0" marB="0"/>
                </a:tc>
                <a:tc>
                  <a:txBody>
                    <a:bodyPr/>
                    <a:lstStyle/>
                    <a:p>
                      <a:pPr marL="0" marR="0" algn="ctr">
                        <a:lnSpc>
                          <a:spcPct val="115000"/>
                        </a:lnSpc>
                        <a:spcBef>
                          <a:spcPts val="0"/>
                        </a:spcBef>
                        <a:spcAft>
                          <a:spcPts val="1000"/>
                        </a:spcAft>
                      </a:pPr>
                      <a:r>
                        <a:rPr lang="en-US" sz="1100" dirty="0">
                          <a:effectLst/>
                          <a:latin typeface="Calibri"/>
                          <a:ea typeface="Calibri"/>
                          <a:cs typeface="Times New Roman"/>
                        </a:rPr>
                        <a:t>Parameter Name</a:t>
                      </a:r>
                    </a:p>
                  </a:txBody>
                  <a:tcPr marL="68580" marR="68580" marT="0" marB="0"/>
                </a:tc>
                <a:tc>
                  <a:txBody>
                    <a:bodyPr/>
                    <a:lstStyle/>
                    <a:p>
                      <a:pPr marL="0" marR="0" algn="ctr">
                        <a:lnSpc>
                          <a:spcPct val="115000"/>
                        </a:lnSpc>
                        <a:spcBef>
                          <a:spcPts val="0"/>
                        </a:spcBef>
                        <a:spcAft>
                          <a:spcPts val="1000"/>
                        </a:spcAft>
                      </a:pPr>
                      <a:r>
                        <a:rPr lang="en-US" sz="1100" dirty="0">
                          <a:effectLst/>
                          <a:latin typeface="Calibri"/>
                          <a:ea typeface="Calibri"/>
                          <a:cs typeface="Times New Roman"/>
                        </a:rPr>
                        <a:t>Optional/ Required</a:t>
                      </a:r>
                    </a:p>
                  </a:txBody>
                  <a:tcPr marL="68580" marR="68580" marT="0" marB="0"/>
                </a:tc>
                <a:tc>
                  <a:txBody>
                    <a:bodyPr/>
                    <a:lstStyle/>
                    <a:p>
                      <a:pPr marL="0" marR="0" algn="ctr">
                        <a:lnSpc>
                          <a:spcPct val="115000"/>
                        </a:lnSpc>
                        <a:spcBef>
                          <a:spcPts val="0"/>
                        </a:spcBef>
                        <a:spcAft>
                          <a:spcPts val="1000"/>
                        </a:spcAft>
                      </a:pPr>
                      <a:r>
                        <a:rPr lang="en-US" sz="1100" dirty="0">
                          <a:effectLst/>
                          <a:latin typeface="Calibri"/>
                          <a:ea typeface="Calibri"/>
                          <a:cs typeface="Times New Roman"/>
                        </a:rPr>
                        <a:t>Single/ Multiple</a:t>
                      </a:r>
                    </a:p>
                  </a:txBody>
                  <a:tcPr marL="68580" marR="68580" marT="0" marB="0"/>
                </a:tc>
                <a:tc>
                  <a:txBody>
                    <a:bodyPr/>
                    <a:lstStyle/>
                    <a:p>
                      <a:pPr marL="0" marR="0" algn="ctr">
                        <a:lnSpc>
                          <a:spcPct val="115000"/>
                        </a:lnSpc>
                        <a:spcBef>
                          <a:spcPts val="0"/>
                        </a:spcBef>
                        <a:spcAft>
                          <a:spcPts val="1000"/>
                        </a:spcAft>
                      </a:pPr>
                      <a:r>
                        <a:rPr lang="en-US" sz="1100" dirty="0">
                          <a:effectLst/>
                          <a:latin typeface="Calibri"/>
                          <a:ea typeface="Calibri"/>
                          <a:cs typeface="Times New Roman"/>
                        </a:rPr>
                        <a:t>Help</a:t>
                      </a:r>
                    </a:p>
                  </a:txBody>
                  <a:tcPr marL="68580" marR="68580" marT="0" marB="0"/>
                </a:tc>
                <a:tc>
                  <a:txBody>
                    <a:bodyPr/>
                    <a:lstStyle/>
                    <a:p>
                      <a:pPr marL="0" marR="0" algn="ctr">
                        <a:lnSpc>
                          <a:spcPct val="115000"/>
                        </a:lnSpc>
                        <a:spcBef>
                          <a:spcPts val="0"/>
                        </a:spcBef>
                        <a:spcAft>
                          <a:spcPts val="1000"/>
                        </a:spcAft>
                      </a:pPr>
                      <a:r>
                        <a:rPr lang="en-US" sz="1100" dirty="0">
                          <a:effectLst/>
                          <a:latin typeface="Calibri"/>
                          <a:ea typeface="Calibri"/>
                          <a:cs typeface="Times New Roman"/>
                        </a:rPr>
                        <a:t>Notes</a:t>
                      </a:r>
                    </a:p>
                  </a:txBody>
                  <a:tcPr marL="68580" marR="68580" marT="0" marB="0"/>
                </a:tc>
              </a:tr>
              <a:tr h="863248">
                <a:tc>
                  <a:txBody>
                    <a:bodyPr/>
                    <a:lstStyle/>
                    <a:p>
                      <a:pPr marL="0" marR="0">
                        <a:lnSpc>
                          <a:spcPct val="115000"/>
                        </a:lnSpc>
                        <a:spcBef>
                          <a:spcPts val="0"/>
                        </a:spcBef>
                        <a:spcAft>
                          <a:spcPts val="1000"/>
                        </a:spcAft>
                      </a:pPr>
                      <a:r>
                        <a:rPr lang="en-US" sz="1100">
                          <a:effectLst/>
                          <a:latin typeface="Calibri"/>
                          <a:ea typeface="Calibri"/>
                          <a:cs typeface="Times New Roman"/>
                        </a:rPr>
                        <a:t>01</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Student GWID</a:t>
                      </a:r>
                    </a:p>
                    <a:p>
                      <a:pPr marL="0" marR="0">
                        <a:lnSpc>
                          <a:spcPct val="115000"/>
                        </a:lnSpc>
                        <a:spcBef>
                          <a:spcPts val="0"/>
                        </a:spcBef>
                        <a:spcAft>
                          <a:spcPts val="1000"/>
                        </a:spcAft>
                      </a:pPr>
                      <a:r>
                        <a:rPr lang="en-US" sz="1100">
                          <a:effectLst/>
                          <a:latin typeface="Calibri"/>
                          <a:ea typeface="Calibri"/>
                          <a:cs typeface="Times New Roman"/>
                        </a:rPr>
                        <a:t> </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Required</a:t>
                      </a:r>
                    </a:p>
                  </a:txBody>
                  <a:tcPr marL="68580" marR="68580" marT="0" marB="0"/>
                </a:tc>
                <a:tc>
                  <a:txBody>
                    <a:bodyPr/>
                    <a:lstStyle/>
                    <a:p>
                      <a:pPr marL="0" marR="0">
                        <a:lnSpc>
                          <a:spcPct val="115000"/>
                        </a:lnSpc>
                        <a:spcBef>
                          <a:spcPts val="0"/>
                        </a:spcBef>
                        <a:spcAft>
                          <a:spcPts val="1000"/>
                        </a:spcAft>
                      </a:pPr>
                      <a:r>
                        <a:rPr lang="en-US" sz="1100" dirty="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 </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Enter the Student’s GWID</a:t>
                      </a:r>
                    </a:p>
                  </a:txBody>
                  <a:tcPr marL="68580" marR="68580" marT="0" marB="0"/>
                </a:tc>
              </a:tr>
              <a:tr h="863248">
                <a:tc>
                  <a:txBody>
                    <a:bodyPr/>
                    <a:lstStyle/>
                    <a:p>
                      <a:pPr marL="0" marR="0">
                        <a:lnSpc>
                          <a:spcPct val="115000"/>
                        </a:lnSpc>
                        <a:spcBef>
                          <a:spcPts val="0"/>
                        </a:spcBef>
                        <a:spcAft>
                          <a:spcPts val="1000"/>
                        </a:spcAft>
                      </a:pPr>
                      <a:r>
                        <a:rPr lang="en-US" sz="1100">
                          <a:effectLst/>
                          <a:latin typeface="Calibri"/>
                          <a:ea typeface="Calibri"/>
                          <a:cs typeface="Times New Roman"/>
                        </a:rPr>
                        <a:t>02</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Academic Year </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Required</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Please provide the parm value as ex. 1314</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Enter the Academic Year as 1314 or 1415</a:t>
                      </a:r>
                    </a:p>
                  </a:txBody>
                  <a:tcPr marL="68580" marR="68580" marT="0" marB="0"/>
                </a:tc>
              </a:tr>
              <a:tr h="1906054">
                <a:tc>
                  <a:txBody>
                    <a:bodyPr/>
                    <a:lstStyle/>
                    <a:p>
                      <a:pPr marL="0" marR="0">
                        <a:lnSpc>
                          <a:spcPct val="115000"/>
                        </a:lnSpc>
                        <a:spcBef>
                          <a:spcPts val="0"/>
                        </a:spcBef>
                        <a:spcAft>
                          <a:spcPts val="1000"/>
                        </a:spcAft>
                      </a:pPr>
                      <a:r>
                        <a:rPr lang="en-US" sz="1100" dirty="0">
                          <a:effectLst/>
                          <a:latin typeface="Calibri"/>
                          <a:ea typeface="Calibri"/>
                          <a:cs typeface="Times New Roman"/>
                        </a:rPr>
                        <a:t>03</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Award Sequence Number</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Required</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100">
                          <a:effectLst/>
                          <a:latin typeface="Calibri"/>
                          <a:ea typeface="Calibri"/>
                          <a:cs typeface="Times New Roman"/>
                        </a:rPr>
                        <a:t>This is award sequence number</a:t>
                      </a:r>
                    </a:p>
                  </a:txBody>
                  <a:tcPr marL="68580" marR="68580" marT="0" marB="0"/>
                </a:tc>
                <a:tc>
                  <a:txBody>
                    <a:bodyPr/>
                    <a:lstStyle/>
                    <a:p>
                      <a:pPr marL="0" marR="0">
                        <a:lnSpc>
                          <a:spcPct val="115000"/>
                        </a:lnSpc>
                        <a:spcBef>
                          <a:spcPts val="0"/>
                        </a:spcBef>
                        <a:spcAft>
                          <a:spcPts val="1000"/>
                        </a:spcAft>
                      </a:pPr>
                      <a:r>
                        <a:rPr lang="en-US" sz="1100" dirty="0">
                          <a:effectLst/>
                          <a:latin typeface="Calibri"/>
                          <a:ea typeface="Calibri"/>
                          <a:cs typeface="Times New Roman"/>
                        </a:rPr>
                        <a:t>Run the TZRGRAW – Graduate Award Report for the student the award sequence number is listed in this report</a:t>
                      </a:r>
                    </a:p>
                  </a:txBody>
                  <a:tcPr marL="68580" marR="68580" marT="0" marB="0"/>
                </a:tc>
              </a:tr>
            </a:tbl>
          </a:graphicData>
        </a:graphic>
      </p:graphicFrame>
      <p:sp>
        <p:nvSpPr>
          <p:cNvPr id="5" name="TextBox 4"/>
          <p:cNvSpPr txBox="1"/>
          <p:nvPr/>
        </p:nvSpPr>
        <p:spPr>
          <a:xfrm>
            <a:off x="304800" y="5804687"/>
            <a:ext cx="8686800" cy="861774"/>
          </a:xfrm>
          <a:prstGeom prst="rect">
            <a:avLst/>
          </a:prstGeom>
          <a:noFill/>
        </p:spPr>
        <p:txBody>
          <a:bodyPr wrap="square" rtlCol="0">
            <a:spAutoFit/>
          </a:bodyPr>
          <a:lstStyle/>
          <a:p>
            <a:r>
              <a:rPr lang="en-US" sz="1600" dirty="0" smtClean="0"/>
              <a:t>Types of files generated by the report</a:t>
            </a:r>
          </a:p>
          <a:p>
            <a:r>
              <a:rPr lang="en-US" sz="1600" dirty="0" err="1" smtClean="0"/>
              <a:t>userid</a:t>
            </a:r>
            <a:r>
              <a:rPr lang="en-US" sz="1600" dirty="0" smtClean="0"/>
              <a:t>¬_</a:t>
            </a:r>
            <a:r>
              <a:rPr lang="en-US" sz="1600" dirty="0" err="1" smtClean="0"/>
              <a:t>tzrgadt_jobnumber.lis</a:t>
            </a:r>
            <a:r>
              <a:rPr lang="en-US" sz="1600" dirty="0" smtClean="0"/>
              <a:t> example:issds2_tzrgadt_6476761.lis</a:t>
            </a:r>
          </a:p>
          <a:p>
            <a:endParaRPr lang="en-US" dirty="0"/>
          </a:p>
        </p:txBody>
      </p:sp>
      <p:sp>
        <p:nvSpPr>
          <p:cNvPr id="6" name="Slide Number Placeholder 5"/>
          <p:cNvSpPr>
            <a:spLocks noGrp="1"/>
          </p:cNvSpPr>
          <p:nvPr>
            <p:ph type="sldNum" sz="quarter" idx="12"/>
          </p:nvPr>
        </p:nvSpPr>
        <p:spPr/>
        <p:txBody>
          <a:bodyPr/>
          <a:lstStyle/>
          <a:p>
            <a:fld id="{E050809A-EAF1-46C0-9F01-859C57EF7DFD}" type="slidenum">
              <a:rPr lang="en-US" smtClean="0"/>
              <a:t>12</a:t>
            </a:fld>
            <a:endParaRPr lang="en-US"/>
          </a:p>
        </p:txBody>
      </p:sp>
    </p:spTree>
    <p:extLst>
      <p:ext uri="{BB962C8B-B14F-4D97-AF65-F5344CB8AC3E}">
        <p14:creationId xmlns:p14="http://schemas.microsoft.com/office/powerpoint/2010/main" val="22808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52400"/>
            <a:ext cx="8534400" cy="758952"/>
          </a:xfrm>
        </p:spPr>
        <p:txBody>
          <a:bodyPr/>
          <a:lstStyle/>
          <a:p>
            <a:r>
              <a:rPr lang="en-US" dirty="0" smtClean="0"/>
              <a:t>Sample Report-TZRGADT</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1" y="1295401"/>
            <a:ext cx="8763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E050809A-EAF1-46C0-9F01-859C57EF7DFD}" type="slidenum">
              <a:rPr lang="en-US" smtClean="0"/>
              <a:t>13</a:t>
            </a:fld>
            <a:endParaRPr lang="en-US"/>
          </a:p>
        </p:txBody>
      </p:sp>
    </p:spTree>
    <p:extLst>
      <p:ext uri="{BB962C8B-B14F-4D97-AF65-F5344CB8AC3E}">
        <p14:creationId xmlns:p14="http://schemas.microsoft.com/office/powerpoint/2010/main" val="1827835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Appendix A- Manual GA Award Process</a:t>
            </a:r>
            <a:endParaRPr lang="en-US" u="sng" dirty="0"/>
          </a:p>
        </p:txBody>
      </p:sp>
      <p:sp>
        <p:nvSpPr>
          <p:cNvPr id="3" name="Slide Number Placeholder 2"/>
          <p:cNvSpPr>
            <a:spLocks noGrp="1"/>
          </p:cNvSpPr>
          <p:nvPr>
            <p:ph type="sldNum" sz="quarter" idx="12"/>
          </p:nvPr>
        </p:nvSpPr>
        <p:spPr/>
        <p:txBody>
          <a:bodyPr/>
          <a:lstStyle/>
          <a:p>
            <a:fld id="{E050809A-EAF1-46C0-9F01-859C57EF7DFD}" type="slidenum">
              <a:rPr lang="en-US" smtClean="0"/>
              <a:t>14</a:t>
            </a:fld>
            <a:endParaRPr lang="en-US"/>
          </a:p>
        </p:txBody>
      </p:sp>
      <p:sp>
        <p:nvSpPr>
          <p:cNvPr id="4" name="Content Placeholder 3"/>
          <p:cNvSpPr>
            <a:spLocks noGrp="1"/>
          </p:cNvSpPr>
          <p:nvPr>
            <p:ph sz="quarter" idx="1"/>
          </p:nvPr>
        </p:nvSpPr>
        <p:spPr>
          <a:xfrm>
            <a:off x="301752" y="1527048"/>
            <a:ext cx="8503920" cy="4873752"/>
          </a:xfrm>
        </p:spPr>
        <p:txBody>
          <a:bodyPr>
            <a:normAutofit fontScale="70000" lnSpcReduction="20000"/>
          </a:bodyPr>
          <a:lstStyle/>
          <a:p>
            <a:pPr marL="0" indent="0">
              <a:buNone/>
            </a:pPr>
            <a:r>
              <a:rPr lang="en-US" sz="2600" u="sng" dirty="0"/>
              <a:t>Awarding Entity (Department or Principal Investigator (PI)) </a:t>
            </a:r>
          </a:p>
          <a:p>
            <a:pPr marL="514350" indent="-514350">
              <a:buAutoNum type="arabicPeriod"/>
            </a:pPr>
            <a:r>
              <a:rPr lang="en-US" sz="2600" dirty="0" smtClean="0"/>
              <a:t>Selects a candidate who meets relevant merit eligibility criteria. </a:t>
            </a:r>
          </a:p>
          <a:p>
            <a:pPr marL="514350" indent="-514350">
              <a:buAutoNum type="arabicPeriod"/>
            </a:pPr>
            <a:r>
              <a:rPr lang="en-US" sz="2600" dirty="0" smtClean="0"/>
              <a:t>Completes the </a:t>
            </a:r>
            <a:r>
              <a:rPr lang="en-US" sz="2600" dirty="0" smtClean="0">
                <a:hlinkClick r:id="rId3"/>
              </a:rPr>
              <a:t>Assistantship and Fellowship Recommendation Form</a:t>
            </a:r>
            <a:r>
              <a:rPr lang="en-US" sz="2600" dirty="0" smtClean="0"/>
              <a:t>. </a:t>
            </a:r>
          </a:p>
          <a:p>
            <a:pPr marL="514350" indent="-514350">
              <a:buAutoNum type="arabicPeriod"/>
            </a:pPr>
            <a:r>
              <a:rPr lang="en-US" sz="2600" dirty="0" smtClean="0"/>
              <a:t>Forwards the Assistantship and Fellowship Recommendation Form to the Department Chair. </a:t>
            </a:r>
          </a:p>
          <a:p>
            <a:pPr marL="0" indent="0">
              <a:buNone/>
            </a:pPr>
            <a:endParaRPr lang="en-US" sz="2600" dirty="0" smtClean="0"/>
          </a:p>
          <a:p>
            <a:pPr marL="0" indent="0">
              <a:buNone/>
            </a:pPr>
            <a:r>
              <a:rPr lang="en-US" sz="2600" u="sng" dirty="0" smtClean="0"/>
              <a:t>Department Chair </a:t>
            </a:r>
          </a:p>
          <a:p>
            <a:pPr marL="514350" indent="-514350">
              <a:buFont typeface="+mj-lt"/>
              <a:buAutoNum type="arabicPeriod" startAt="4"/>
            </a:pPr>
            <a:r>
              <a:rPr lang="en-US" sz="2600" dirty="0"/>
              <a:t>Reviews the award information and verifies that the recipient is a student, current or incoming. </a:t>
            </a:r>
          </a:p>
          <a:p>
            <a:pPr marL="514350" indent="-514350">
              <a:buAutoNum type="arabicPeriod" startAt="4"/>
            </a:pPr>
            <a:r>
              <a:rPr lang="en-US" sz="2600" dirty="0" smtClean="0"/>
              <a:t>Signs the Assistantship and Fellowship Recommendation Form. </a:t>
            </a:r>
          </a:p>
          <a:p>
            <a:pPr marL="514350" indent="-514350">
              <a:buAutoNum type="arabicPeriod" startAt="4"/>
            </a:pPr>
            <a:r>
              <a:rPr lang="en-US" sz="2600" dirty="0" smtClean="0"/>
              <a:t>Forwards the Form to the School Fellowship Coordinator (SFC). </a:t>
            </a:r>
          </a:p>
          <a:p>
            <a:pPr marL="0" indent="0">
              <a:buNone/>
            </a:pPr>
            <a:endParaRPr lang="en-US" sz="2600" dirty="0" smtClean="0"/>
          </a:p>
          <a:p>
            <a:pPr marL="0" indent="0">
              <a:buNone/>
            </a:pPr>
            <a:r>
              <a:rPr lang="en-US" sz="2600" u="sng" dirty="0" smtClean="0"/>
              <a:t>School Fellowship Coordinator (SFC) </a:t>
            </a:r>
          </a:p>
          <a:p>
            <a:pPr marL="514350" indent="-514350">
              <a:buFont typeface="+mj-lt"/>
              <a:buAutoNum type="arabicPeriod" startAt="7"/>
            </a:pPr>
            <a:r>
              <a:rPr lang="en-US" sz="2600" dirty="0" smtClean="0"/>
              <a:t>Reviews files to determine whether recipient is receiving or has been offered any other awards. </a:t>
            </a:r>
          </a:p>
          <a:p>
            <a:pPr marL="514350" indent="-514350">
              <a:buAutoNum type="arabicPeriod" startAt="7"/>
            </a:pPr>
            <a:r>
              <a:rPr lang="en-US" sz="2600" dirty="0" smtClean="0"/>
              <a:t>For current students, reviews transcript to ensure that there are no incompletes or unacceptable grades. </a:t>
            </a:r>
          </a:p>
          <a:p>
            <a:pPr marL="514350" indent="-514350">
              <a:buAutoNum type="arabicPeriod" startAt="7"/>
            </a:pPr>
            <a:r>
              <a:rPr lang="en-US" sz="2600" dirty="0" smtClean="0"/>
              <a:t>Signs the Assistantship and Fellowship Recommendation Form.</a:t>
            </a:r>
            <a:r>
              <a:rPr lang="en-US" dirty="0" smtClean="0"/>
              <a:t> </a:t>
            </a:r>
          </a:p>
        </p:txBody>
      </p:sp>
    </p:spTree>
    <p:extLst>
      <p:ext uri="{BB962C8B-B14F-4D97-AF65-F5344CB8AC3E}">
        <p14:creationId xmlns:p14="http://schemas.microsoft.com/office/powerpoint/2010/main" val="19935259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Appendix A- Manual </a:t>
            </a:r>
            <a:r>
              <a:rPr lang="en-US" u="sng" dirty="0" smtClean="0"/>
              <a:t>GA Award </a:t>
            </a:r>
            <a:r>
              <a:rPr lang="en-US" u="sng" dirty="0"/>
              <a:t>Process</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t>15</a:t>
            </a:fld>
            <a:endParaRPr lang="en-US"/>
          </a:p>
        </p:txBody>
      </p:sp>
      <p:sp>
        <p:nvSpPr>
          <p:cNvPr id="4" name="Content Placeholder 3"/>
          <p:cNvSpPr>
            <a:spLocks noGrp="1"/>
          </p:cNvSpPr>
          <p:nvPr>
            <p:ph sz="quarter" idx="1"/>
          </p:nvPr>
        </p:nvSpPr>
        <p:spPr>
          <a:xfrm>
            <a:off x="228600" y="1527048"/>
            <a:ext cx="8686800" cy="4873752"/>
          </a:xfrm>
        </p:spPr>
        <p:txBody>
          <a:bodyPr>
            <a:normAutofit lnSpcReduction="10000"/>
          </a:bodyPr>
          <a:lstStyle/>
          <a:p>
            <a:pPr marL="0" indent="0">
              <a:buNone/>
            </a:pPr>
            <a:r>
              <a:rPr lang="en-US" sz="1800" u="sng" dirty="0"/>
              <a:t>School Fellowship Coordinator (SFC) </a:t>
            </a:r>
            <a:r>
              <a:rPr lang="en-US" sz="1800" u="sng" dirty="0" smtClean="0"/>
              <a:t>cont’d</a:t>
            </a:r>
            <a:endParaRPr lang="en-US" sz="1800" u="sng" dirty="0"/>
          </a:p>
          <a:p>
            <a:pPr marL="514350" indent="-514350">
              <a:buFont typeface="+mj-lt"/>
              <a:buAutoNum type="arabicPeriod" startAt="10"/>
            </a:pPr>
            <a:r>
              <a:rPr lang="en-US" sz="1800" dirty="0" smtClean="0">
                <a:solidFill>
                  <a:schemeClr val="accent1"/>
                </a:solidFill>
              </a:rPr>
              <a:t>A. </a:t>
            </a:r>
            <a:r>
              <a:rPr lang="en-US" sz="1800" dirty="0" smtClean="0">
                <a:solidFill>
                  <a:prstClr val="black"/>
                </a:solidFill>
              </a:rPr>
              <a:t>If </a:t>
            </a:r>
            <a:r>
              <a:rPr lang="en-US" sz="1800" dirty="0">
                <a:solidFill>
                  <a:prstClr val="black"/>
                </a:solidFill>
              </a:rPr>
              <a:t>non-sponsored research-funded, </a:t>
            </a:r>
            <a:r>
              <a:rPr lang="en-US" sz="1800" dirty="0" smtClean="0">
                <a:solidFill>
                  <a:prstClr val="black"/>
                </a:solidFill>
              </a:rPr>
              <a:t>(SFC) or designee  sends </a:t>
            </a:r>
            <a:r>
              <a:rPr lang="en-US" sz="1800" dirty="0">
                <a:solidFill>
                  <a:prstClr val="black"/>
                </a:solidFill>
              </a:rPr>
              <a:t>award package to the </a:t>
            </a:r>
            <a:r>
              <a:rPr lang="en-US" sz="1800" dirty="0" smtClean="0">
                <a:solidFill>
                  <a:prstClr val="black"/>
                </a:solidFill>
              </a:rPr>
              <a:t>student, the award package must include the following: </a:t>
            </a:r>
          </a:p>
          <a:p>
            <a:pPr marL="617220" lvl="1" indent="-342900">
              <a:buClr>
                <a:srgbClr val="D16349"/>
              </a:buClr>
              <a:buFont typeface="+mj-lt"/>
              <a:buAutoNum type="alphaLcPeriod"/>
            </a:pPr>
            <a:r>
              <a:rPr lang="en-US" sz="1200" dirty="0">
                <a:solidFill>
                  <a:prstClr val="black"/>
                </a:solidFill>
              </a:rPr>
              <a:t>Graduate Assistantship </a:t>
            </a:r>
            <a:r>
              <a:rPr lang="en-US" sz="1200" dirty="0" smtClean="0">
                <a:solidFill>
                  <a:prstClr val="black"/>
                </a:solidFill>
              </a:rPr>
              <a:t>Award Letter - </a:t>
            </a:r>
            <a:r>
              <a:rPr lang="en-US" sz="1200" dirty="0" smtClean="0">
                <a:solidFill>
                  <a:prstClr val="black"/>
                </a:solidFill>
                <a:hlinkClick r:id="rId2" action="ppaction://hlinkfile"/>
              </a:rPr>
              <a:t>Graduate </a:t>
            </a:r>
            <a:r>
              <a:rPr lang="en-US" sz="1200" dirty="0">
                <a:solidFill>
                  <a:prstClr val="black"/>
                </a:solidFill>
                <a:hlinkClick r:id="rId2" action="ppaction://hlinkfile"/>
              </a:rPr>
              <a:t>Assistantship Model Letter</a:t>
            </a:r>
            <a:endParaRPr lang="en-US" sz="1200" dirty="0">
              <a:solidFill>
                <a:prstClr val="black"/>
              </a:solidFill>
            </a:endParaRPr>
          </a:p>
          <a:p>
            <a:pPr marL="617220" lvl="1" indent="-342900">
              <a:buClr>
                <a:srgbClr val="D16349"/>
              </a:buClr>
              <a:buFont typeface="+mj-lt"/>
              <a:buAutoNum type="alphaLcPeriod"/>
            </a:pPr>
            <a:r>
              <a:rPr lang="en-US" sz="1200" dirty="0">
                <a:solidFill>
                  <a:prstClr val="black"/>
                </a:solidFill>
              </a:rPr>
              <a:t> Acceptance Form </a:t>
            </a:r>
            <a:r>
              <a:rPr lang="en-US" sz="1200" dirty="0" smtClean="0">
                <a:solidFill>
                  <a:prstClr val="black"/>
                </a:solidFill>
              </a:rPr>
              <a:t>- </a:t>
            </a:r>
            <a:r>
              <a:rPr lang="en-US" sz="1200" dirty="0" smtClean="0">
                <a:solidFill>
                  <a:prstClr val="black"/>
                </a:solidFill>
                <a:hlinkClick r:id="rId3" action="ppaction://hlinkfile"/>
              </a:rPr>
              <a:t>Graduate </a:t>
            </a:r>
            <a:r>
              <a:rPr lang="en-US" sz="1200" dirty="0">
                <a:solidFill>
                  <a:prstClr val="black"/>
                </a:solidFill>
                <a:hlinkClick r:id="rId3" action="ppaction://hlinkfile"/>
              </a:rPr>
              <a:t>Assistantship Acceptance Form </a:t>
            </a:r>
            <a:endParaRPr lang="en-US" sz="1200" dirty="0">
              <a:solidFill>
                <a:prstClr val="black"/>
              </a:solidFill>
            </a:endParaRPr>
          </a:p>
          <a:p>
            <a:pPr marL="617220" lvl="1" indent="-342900">
              <a:buClr>
                <a:srgbClr val="D16349"/>
              </a:buClr>
              <a:buFont typeface="+mj-lt"/>
              <a:buAutoNum type="alphaLcPeriod"/>
            </a:pPr>
            <a:r>
              <a:rPr lang="en-US" sz="1200" dirty="0">
                <a:solidFill>
                  <a:prstClr val="black"/>
                </a:solidFill>
              </a:rPr>
              <a:t>Graduate Assistantship </a:t>
            </a:r>
            <a:r>
              <a:rPr lang="en-US" sz="1200" dirty="0" smtClean="0">
                <a:solidFill>
                  <a:prstClr val="black"/>
                </a:solidFill>
              </a:rPr>
              <a:t>Requirements - </a:t>
            </a:r>
            <a:r>
              <a:rPr lang="en-US" sz="1200" dirty="0">
                <a:solidFill>
                  <a:prstClr val="black"/>
                </a:solidFill>
                <a:hlinkClick r:id="rId4" action="ppaction://hlinkfile"/>
              </a:rPr>
              <a:t>Graduate Assistantship </a:t>
            </a:r>
            <a:r>
              <a:rPr lang="en-US" sz="1200" dirty="0" smtClean="0">
                <a:solidFill>
                  <a:prstClr val="black"/>
                </a:solidFill>
                <a:hlinkClick r:id="rId4" action="ppaction://hlinkfile"/>
              </a:rPr>
              <a:t>Requirements</a:t>
            </a:r>
            <a:endParaRPr lang="en-US" sz="1200" dirty="0">
              <a:solidFill>
                <a:prstClr val="black"/>
              </a:solidFill>
            </a:endParaRPr>
          </a:p>
          <a:p>
            <a:pPr marL="617220" lvl="1" indent="-342900">
              <a:buClr>
                <a:srgbClr val="D16349"/>
              </a:buClr>
              <a:buFont typeface="+mj-lt"/>
              <a:buAutoNum type="alphaLcPeriod"/>
            </a:pPr>
            <a:r>
              <a:rPr lang="en-US" sz="1200" dirty="0">
                <a:solidFill>
                  <a:prstClr val="black"/>
                </a:solidFill>
              </a:rPr>
              <a:t>Tax </a:t>
            </a:r>
            <a:r>
              <a:rPr lang="en-US" sz="1200" dirty="0" smtClean="0">
                <a:solidFill>
                  <a:prstClr val="black"/>
                </a:solidFill>
              </a:rPr>
              <a:t>Information - </a:t>
            </a:r>
            <a:r>
              <a:rPr lang="en-US" sz="1200" dirty="0" smtClean="0">
                <a:solidFill>
                  <a:prstClr val="black"/>
                </a:solidFill>
                <a:hlinkClick r:id="rId5"/>
              </a:rPr>
              <a:t>Tax </a:t>
            </a:r>
            <a:r>
              <a:rPr lang="en-US" sz="1200" dirty="0">
                <a:solidFill>
                  <a:prstClr val="black"/>
                </a:solidFill>
                <a:hlinkClick r:id="rId5"/>
              </a:rPr>
              <a:t>Implications and Reporting Requirements of Payments to International Students </a:t>
            </a:r>
            <a:r>
              <a:rPr lang="en-US" sz="1200" dirty="0" smtClean="0">
                <a:solidFill>
                  <a:prstClr val="black"/>
                </a:solidFill>
              </a:rPr>
              <a:t>OR </a:t>
            </a:r>
          </a:p>
          <a:p>
            <a:pPr marL="622300" lvl="2" indent="0">
              <a:buClr>
                <a:srgbClr val="D16349"/>
              </a:buClr>
              <a:buNone/>
            </a:pPr>
            <a:r>
              <a:rPr lang="en-US" sz="1200" dirty="0" smtClean="0">
                <a:solidFill>
                  <a:prstClr val="black"/>
                </a:solidFill>
                <a:hlinkClick r:id="rId6"/>
              </a:rPr>
              <a:t>Tax </a:t>
            </a:r>
            <a:r>
              <a:rPr lang="en-US" sz="1200" dirty="0">
                <a:solidFill>
                  <a:prstClr val="black"/>
                </a:solidFill>
                <a:hlinkClick r:id="rId6"/>
              </a:rPr>
              <a:t>Implications and Reporting Requirements of Payments to U.S. Citizens or Resident Aliens</a:t>
            </a:r>
            <a:r>
              <a:rPr lang="en-US" sz="1200" dirty="0">
                <a:solidFill>
                  <a:prstClr val="black"/>
                </a:solidFill>
              </a:rPr>
              <a:t> </a:t>
            </a:r>
          </a:p>
          <a:p>
            <a:pPr marL="0" indent="0">
              <a:buNone/>
            </a:pPr>
            <a:endParaRPr lang="en-US" sz="400" dirty="0" smtClean="0">
              <a:solidFill>
                <a:prstClr val="black"/>
              </a:solidFill>
            </a:endParaRPr>
          </a:p>
          <a:p>
            <a:pPr marL="514350" indent="-514350">
              <a:buFont typeface="+mj-lt"/>
              <a:buAutoNum type="arabicPeriod" startAt="10"/>
            </a:pPr>
            <a:r>
              <a:rPr lang="en-US" sz="1800" dirty="0" smtClean="0">
                <a:solidFill>
                  <a:schemeClr val="accent1"/>
                </a:solidFill>
              </a:rPr>
              <a:t>B</a:t>
            </a:r>
            <a:r>
              <a:rPr lang="en-US" sz="1800" dirty="0">
                <a:solidFill>
                  <a:schemeClr val="accent1"/>
                </a:solidFill>
              </a:rPr>
              <a:t>. </a:t>
            </a:r>
            <a:r>
              <a:rPr lang="en-US" sz="1800" dirty="0">
                <a:solidFill>
                  <a:prstClr val="black"/>
                </a:solidFill>
              </a:rPr>
              <a:t>If sponsored research-funded, steps  </a:t>
            </a:r>
            <a:r>
              <a:rPr lang="en-US" sz="1800" dirty="0" smtClean="0">
                <a:solidFill>
                  <a:prstClr val="black"/>
                </a:solidFill>
              </a:rPr>
              <a:t>7, 8 </a:t>
            </a:r>
            <a:r>
              <a:rPr lang="en-US" sz="1800" dirty="0">
                <a:solidFill>
                  <a:prstClr val="black"/>
                </a:solidFill>
              </a:rPr>
              <a:t>and </a:t>
            </a:r>
            <a:r>
              <a:rPr lang="en-US" sz="1800" dirty="0" smtClean="0">
                <a:solidFill>
                  <a:prstClr val="black"/>
                </a:solidFill>
              </a:rPr>
              <a:t>9 </a:t>
            </a:r>
            <a:r>
              <a:rPr lang="en-US" sz="1800" dirty="0">
                <a:solidFill>
                  <a:prstClr val="black"/>
                </a:solidFill>
              </a:rPr>
              <a:t>above are </a:t>
            </a:r>
            <a:r>
              <a:rPr lang="en-US" sz="1800" dirty="0" smtClean="0">
                <a:solidFill>
                  <a:prstClr val="black"/>
                </a:solidFill>
              </a:rPr>
              <a:t>followed, in </a:t>
            </a:r>
            <a:r>
              <a:rPr lang="en-US" sz="1800" dirty="0">
                <a:solidFill>
                  <a:prstClr val="black"/>
                </a:solidFill>
              </a:rPr>
              <a:t>lieu of step </a:t>
            </a:r>
            <a:r>
              <a:rPr lang="en-US" sz="1800" dirty="0" smtClean="0">
                <a:solidFill>
                  <a:prstClr val="black"/>
                </a:solidFill>
              </a:rPr>
              <a:t>10, </a:t>
            </a:r>
            <a:r>
              <a:rPr lang="en-US" sz="1800" dirty="0">
                <a:solidFill>
                  <a:prstClr val="black"/>
                </a:solidFill>
              </a:rPr>
              <a:t>forwards the signed form to the appropriate  research related staff member connected to the grant. </a:t>
            </a:r>
            <a:r>
              <a:rPr lang="en-US" sz="1800" dirty="0" smtClean="0">
                <a:solidFill>
                  <a:prstClr val="black"/>
                </a:solidFill>
              </a:rPr>
              <a:t>(No GAs on grants)</a:t>
            </a:r>
            <a:endParaRPr lang="en-US" sz="1800" dirty="0">
              <a:solidFill>
                <a:prstClr val="black"/>
              </a:solidFill>
            </a:endParaRPr>
          </a:p>
          <a:p>
            <a:pPr marL="0" lvl="0" indent="0">
              <a:buClr>
                <a:srgbClr val="D16349"/>
              </a:buClr>
              <a:buNone/>
            </a:pPr>
            <a:endParaRPr lang="en-US" sz="1800" u="sng" dirty="0" smtClean="0">
              <a:solidFill>
                <a:prstClr val="black"/>
              </a:solidFill>
            </a:endParaRPr>
          </a:p>
          <a:p>
            <a:pPr marL="0" lvl="0" indent="0">
              <a:buClr>
                <a:srgbClr val="D16349"/>
              </a:buClr>
              <a:buNone/>
            </a:pPr>
            <a:r>
              <a:rPr lang="en-US" sz="1800" u="sng" dirty="0" smtClean="0">
                <a:solidFill>
                  <a:prstClr val="black"/>
                </a:solidFill>
              </a:rPr>
              <a:t>Research Related Staff </a:t>
            </a:r>
            <a:r>
              <a:rPr lang="en-US" sz="1800" u="sng" dirty="0">
                <a:solidFill>
                  <a:prstClr val="black"/>
                </a:solidFill>
              </a:rPr>
              <a:t>Member </a:t>
            </a:r>
            <a:endParaRPr lang="en-US" sz="1800" u="sng" dirty="0" smtClean="0">
              <a:solidFill>
                <a:prstClr val="black"/>
              </a:solidFill>
            </a:endParaRPr>
          </a:p>
          <a:p>
            <a:pPr marL="514350" lvl="1" indent="-514350">
              <a:spcBef>
                <a:spcPts val="200"/>
              </a:spcBef>
              <a:buClr>
                <a:schemeClr val="accent1"/>
              </a:buClr>
              <a:buSzPct val="85000"/>
              <a:buFont typeface="+mj-lt"/>
              <a:buAutoNum type="arabicPeriod" startAt="11"/>
            </a:pPr>
            <a:r>
              <a:rPr lang="en-US" sz="1800" dirty="0">
                <a:solidFill>
                  <a:schemeClr val="tx1"/>
                </a:solidFill>
              </a:rPr>
              <a:t>Reviews information to ensure that the payment is allowable on the grant. </a:t>
            </a:r>
          </a:p>
          <a:p>
            <a:pPr marL="514350" lvl="1" indent="-514350">
              <a:spcBef>
                <a:spcPts val="200"/>
              </a:spcBef>
              <a:buClr>
                <a:schemeClr val="accent1"/>
              </a:buClr>
              <a:buSzPct val="85000"/>
              <a:buFont typeface="+mj-lt"/>
              <a:buAutoNum type="arabicPeriod" startAt="11"/>
            </a:pPr>
            <a:r>
              <a:rPr lang="en-US" sz="1800" dirty="0">
                <a:solidFill>
                  <a:schemeClr val="tx1"/>
                </a:solidFill>
              </a:rPr>
              <a:t>Checks to make sure funds are available. </a:t>
            </a:r>
          </a:p>
          <a:p>
            <a:pPr marL="514350" lvl="1" indent="-514350">
              <a:spcBef>
                <a:spcPts val="200"/>
              </a:spcBef>
              <a:buClr>
                <a:schemeClr val="accent1"/>
              </a:buClr>
              <a:buSzPct val="85000"/>
              <a:buFont typeface="+mj-lt"/>
              <a:buAutoNum type="arabicPeriod" startAt="11"/>
            </a:pPr>
            <a:r>
              <a:rPr lang="en-US" sz="1800" dirty="0">
                <a:solidFill>
                  <a:schemeClr val="tx1"/>
                </a:solidFill>
              </a:rPr>
              <a:t>Checks to ensure the award is within the date parameters of the grant. </a:t>
            </a:r>
          </a:p>
          <a:p>
            <a:pPr marL="514350" lvl="1" indent="-514350">
              <a:spcBef>
                <a:spcPts val="200"/>
              </a:spcBef>
              <a:buClr>
                <a:schemeClr val="accent1"/>
              </a:buClr>
              <a:buSzPct val="85000"/>
              <a:buFont typeface="+mj-lt"/>
              <a:buAutoNum type="arabicPeriod" startAt="11"/>
            </a:pPr>
            <a:r>
              <a:rPr lang="en-US" sz="1800" dirty="0">
                <a:solidFill>
                  <a:schemeClr val="tx1"/>
                </a:solidFill>
              </a:rPr>
              <a:t>Checks to ensure that full F&amp;A is recovered if the “yes” box on the form is checked. </a:t>
            </a:r>
          </a:p>
        </p:txBody>
      </p:sp>
    </p:spTree>
    <p:extLst>
      <p:ext uri="{BB962C8B-B14F-4D97-AF65-F5344CB8AC3E}">
        <p14:creationId xmlns:p14="http://schemas.microsoft.com/office/powerpoint/2010/main" val="2321454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Appendix A- Manual </a:t>
            </a:r>
            <a:r>
              <a:rPr lang="en-US" u="sng" dirty="0" smtClean="0"/>
              <a:t>GRA Award </a:t>
            </a:r>
            <a:r>
              <a:rPr lang="en-US" u="sng" dirty="0"/>
              <a:t>Process</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t>16</a:t>
            </a:fld>
            <a:endParaRPr lang="en-US"/>
          </a:p>
        </p:txBody>
      </p:sp>
      <p:sp>
        <p:nvSpPr>
          <p:cNvPr id="4" name="Content Placeholder 3"/>
          <p:cNvSpPr>
            <a:spLocks noGrp="1"/>
          </p:cNvSpPr>
          <p:nvPr>
            <p:ph sz="quarter" idx="1"/>
          </p:nvPr>
        </p:nvSpPr>
        <p:spPr>
          <a:xfrm>
            <a:off x="228600" y="1527048"/>
            <a:ext cx="8577072" cy="3806952"/>
          </a:xfrm>
        </p:spPr>
        <p:txBody>
          <a:bodyPr>
            <a:normAutofit fontScale="92500"/>
          </a:bodyPr>
          <a:lstStyle/>
          <a:p>
            <a:pPr marL="0" lvl="0" indent="0">
              <a:buClr>
                <a:srgbClr val="D16349"/>
              </a:buClr>
              <a:buNone/>
            </a:pPr>
            <a:r>
              <a:rPr lang="en-US" sz="1900" u="sng" dirty="0">
                <a:solidFill>
                  <a:prstClr val="black"/>
                </a:solidFill>
              </a:rPr>
              <a:t>PI/Initiator</a:t>
            </a:r>
          </a:p>
          <a:p>
            <a:pPr marL="514350" lvl="0" indent="-514350">
              <a:buClr>
                <a:srgbClr val="D16349"/>
              </a:buClr>
              <a:buFont typeface="+mj-lt"/>
              <a:buAutoNum type="arabicPeriod" startAt="15"/>
            </a:pPr>
            <a:r>
              <a:rPr lang="en-US" sz="1900" dirty="0" smtClean="0">
                <a:solidFill>
                  <a:prstClr val="black"/>
                </a:solidFill>
              </a:rPr>
              <a:t>Sends </a:t>
            </a:r>
            <a:r>
              <a:rPr lang="en-US" sz="1900" dirty="0">
                <a:solidFill>
                  <a:prstClr val="black"/>
                </a:solidFill>
              </a:rPr>
              <a:t>award letter to student. The award package must include the following: </a:t>
            </a:r>
          </a:p>
          <a:p>
            <a:pPr marL="502920" lvl="1" indent="-228600">
              <a:buClr>
                <a:srgbClr val="D16349"/>
              </a:buClr>
              <a:buAutoNum type="alphaLcPeriod"/>
            </a:pPr>
            <a:r>
              <a:rPr lang="en-US" sz="1300" dirty="0">
                <a:solidFill>
                  <a:prstClr val="black"/>
                </a:solidFill>
              </a:rPr>
              <a:t>Graduate Research Assistantship  Award Letter - </a:t>
            </a:r>
            <a:r>
              <a:rPr lang="en-US" sz="1300" dirty="0">
                <a:solidFill>
                  <a:prstClr val="black"/>
                </a:solidFill>
                <a:hlinkClick r:id="rId2" action="ppaction://hlinkfile"/>
              </a:rPr>
              <a:t>Graduate Research Assistantship Model Letter </a:t>
            </a:r>
            <a:endParaRPr lang="en-US" sz="1300" dirty="0">
              <a:solidFill>
                <a:prstClr val="black"/>
              </a:solidFill>
            </a:endParaRPr>
          </a:p>
          <a:p>
            <a:pPr marL="502920" lvl="1" indent="-228600">
              <a:buClr>
                <a:srgbClr val="D16349"/>
              </a:buClr>
              <a:buAutoNum type="alphaLcPeriod"/>
            </a:pPr>
            <a:r>
              <a:rPr lang="en-US" sz="1300" dirty="0">
                <a:solidFill>
                  <a:prstClr val="black"/>
                </a:solidFill>
              </a:rPr>
              <a:t>Acceptance Form - </a:t>
            </a:r>
            <a:r>
              <a:rPr lang="en-US" sz="1300" dirty="0">
                <a:solidFill>
                  <a:prstClr val="black"/>
                </a:solidFill>
                <a:hlinkClick r:id="rId3" action="ppaction://hlinkfile"/>
              </a:rPr>
              <a:t>Graduate Assistantship Acceptance Form </a:t>
            </a:r>
            <a:endParaRPr lang="en-US" sz="1300" dirty="0">
              <a:solidFill>
                <a:prstClr val="black"/>
              </a:solidFill>
            </a:endParaRPr>
          </a:p>
          <a:p>
            <a:pPr marL="502920" lvl="1" indent="-228600">
              <a:buClr>
                <a:srgbClr val="D16349"/>
              </a:buClr>
              <a:buAutoNum type="alphaLcPeriod"/>
            </a:pPr>
            <a:r>
              <a:rPr lang="en-US" sz="1300" dirty="0">
                <a:solidFill>
                  <a:prstClr val="black"/>
                </a:solidFill>
              </a:rPr>
              <a:t>Graduate Research Assistantship Requirements - </a:t>
            </a:r>
            <a:r>
              <a:rPr lang="en-US" sz="1300" dirty="0">
                <a:solidFill>
                  <a:prstClr val="black"/>
                </a:solidFill>
                <a:hlinkClick r:id="rId4" action="ppaction://hlinkfile"/>
              </a:rPr>
              <a:t>Graduate Research Assistantship Requirements </a:t>
            </a:r>
            <a:endParaRPr lang="en-US" sz="1300" dirty="0">
              <a:solidFill>
                <a:prstClr val="black"/>
              </a:solidFill>
            </a:endParaRPr>
          </a:p>
          <a:p>
            <a:pPr marL="502920" lvl="1" indent="-228600">
              <a:buClr>
                <a:srgbClr val="D16349"/>
              </a:buClr>
              <a:buAutoNum type="alphaLcPeriod"/>
            </a:pPr>
            <a:r>
              <a:rPr lang="en-US" sz="1300" dirty="0">
                <a:solidFill>
                  <a:prstClr val="black"/>
                </a:solidFill>
              </a:rPr>
              <a:t>Tax Information - </a:t>
            </a:r>
            <a:r>
              <a:rPr lang="en-US" sz="1300" dirty="0">
                <a:solidFill>
                  <a:prstClr val="black"/>
                </a:solidFill>
                <a:hlinkClick r:id="rId5" action="ppaction://hlinkfile"/>
              </a:rPr>
              <a:t>Tax Implications and Reporting Requirements of Payments to International Students</a:t>
            </a:r>
            <a:r>
              <a:rPr lang="en-US" sz="1300" dirty="0">
                <a:solidFill>
                  <a:prstClr val="black"/>
                </a:solidFill>
              </a:rPr>
              <a:t> OR </a:t>
            </a:r>
            <a:endParaRPr lang="en-US" sz="1300" dirty="0" smtClean="0">
              <a:solidFill>
                <a:prstClr val="black"/>
              </a:solidFill>
            </a:endParaRPr>
          </a:p>
          <a:p>
            <a:pPr marL="506413" lvl="1" indent="0">
              <a:buClr>
                <a:srgbClr val="D16349"/>
              </a:buClr>
              <a:buNone/>
            </a:pPr>
            <a:r>
              <a:rPr lang="en-US" sz="1300" dirty="0" smtClean="0">
                <a:solidFill>
                  <a:prstClr val="black"/>
                </a:solidFill>
                <a:hlinkClick r:id="rId6" action="ppaction://hlinkfile"/>
              </a:rPr>
              <a:t>Tax </a:t>
            </a:r>
            <a:r>
              <a:rPr lang="en-US" sz="1300" dirty="0">
                <a:solidFill>
                  <a:prstClr val="black"/>
                </a:solidFill>
                <a:hlinkClick r:id="rId6" action="ppaction://hlinkfile"/>
              </a:rPr>
              <a:t>Implications and Reporting Requirements of Payments to U.S. Citizens or Resident Aliens </a:t>
            </a:r>
            <a:endParaRPr lang="en-US" sz="1300" dirty="0">
              <a:solidFill>
                <a:prstClr val="black"/>
              </a:solidFill>
            </a:endParaRPr>
          </a:p>
          <a:p>
            <a:pPr marL="548640" lvl="2" indent="0">
              <a:buClr>
                <a:srgbClr val="D16349"/>
              </a:buClr>
              <a:buNone/>
            </a:pPr>
            <a:endParaRPr lang="en-US" sz="1900" dirty="0" smtClean="0">
              <a:solidFill>
                <a:prstClr val="black"/>
              </a:solidFill>
            </a:endParaRPr>
          </a:p>
          <a:p>
            <a:pPr marL="514350" indent="-514350">
              <a:buClr>
                <a:srgbClr val="D16349"/>
              </a:buClr>
              <a:buFont typeface="+mj-lt"/>
              <a:buAutoNum type="arabicPeriod" startAt="15"/>
            </a:pPr>
            <a:r>
              <a:rPr lang="en-US" sz="1900" dirty="0">
                <a:solidFill>
                  <a:prstClr val="black"/>
                </a:solidFill>
              </a:rPr>
              <a:t>Both the School Fellowship Coordinator (SFC) and the PI/Initiator forwards a copy of the returned, signed Graduate Assistantship Acceptance Form to the Department Chair and the Office of Graduate Student Assistantships and Fellowships. </a:t>
            </a:r>
          </a:p>
          <a:p>
            <a:pPr marL="501650" lvl="1" indent="-228600">
              <a:buClr>
                <a:srgbClr val="D16349"/>
              </a:buClr>
              <a:buFont typeface="Wingdings"/>
              <a:buAutoNum type="alphaLcPeriod"/>
            </a:pPr>
            <a:r>
              <a:rPr lang="en-US" sz="1300" dirty="0">
                <a:solidFill>
                  <a:prstClr val="black"/>
                </a:solidFill>
              </a:rPr>
              <a:t>If the award is declined, the Award Processes start over. </a:t>
            </a:r>
          </a:p>
          <a:p>
            <a:pPr marL="501650" lvl="1" indent="-228600">
              <a:buClr>
                <a:srgbClr val="D16349"/>
              </a:buClr>
              <a:buFont typeface="Wingdings"/>
              <a:buAutoNum type="alphaLcPeriod"/>
            </a:pPr>
            <a:r>
              <a:rPr lang="en-US" sz="1300" dirty="0" smtClean="0">
                <a:solidFill>
                  <a:prstClr val="black"/>
                </a:solidFill>
              </a:rPr>
              <a:t>If </a:t>
            </a:r>
            <a:r>
              <a:rPr lang="en-US" sz="1300" dirty="0">
                <a:solidFill>
                  <a:prstClr val="black"/>
                </a:solidFill>
              </a:rPr>
              <a:t>the award is accepted, the Hire Processes (Hire a GA/GRA Online) can  begin.</a:t>
            </a:r>
          </a:p>
          <a:p>
            <a:endParaRPr lang="en-US" dirty="0"/>
          </a:p>
        </p:txBody>
      </p:sp>
    </p:spTree>
    <p:extLst>
      <p:ext uri="{BB962C8B-B14F-4D97-AF65-F5344CB8AC3E}">
        <p14:creationId xmlns:p14="http://schemas.microsoft.com/office/powerpoint/2010/main" val="4518847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Appendix B- Manual </a:t>
            </a:r>
            <a:r>
              <a:rPr lang="en-US" u="sng" dirty="0"/>
              <a:t>Fellowships Award</a:t>
            </a:r>
          </a:p>
        </p:txBody>
      </p:sp>
      <p:sp>
        <p:nvSpPr>
          <p:cNvPr id="3" name="Slide Number Placeholder 2"/>
          <p:cNvSpPr>
            <a:spLocks noGrp="1"/>
          </p:cNvSpPr>
          <p:nvPr>
            <p:ph type="sldNum" sz="quarter" idx="12"/>
          </p:nvPr>
        </p:nvSpPr>
        <p:spPr/>
        <p:txBody>
          <a:bodyPr/>
          <a:lstStyle/>
          <a:p>
            <a:fld id="{E050809A-EAF1-46C0-9F01-859C57EF7DFD}" type="slidenum">
              <a:rPr lang="en-US" smtClean="0"/>
              <a:t>17</a:t>
            </a:fld>
            <a:endParaRPr lang="en-US"/>
          </a:p>
        </p:txBody>
      </p:sp>
      <p:sp>
        <p:nvSpPr>
          <p:cNvPr id="4" name="Content Placeholder 3"/>
          <p:cNvSpPr>
            <a:spLocks noGrp="1"/>
          </p:cNvSpPr>
          <p:nvPr>
            <p:ph sz="quarter" idx="1"/>
          </p:nvPr>
        </p:nvSpPr>
        <p:spPr>
          <a:xfrm>
            <a:off x="301752" y="1527048"/>
            <a:ext cx="8503920" cy="4873752"/>
          </a:xfrm>
        </p:spPr>
        <p:txBody>
          <a:bodyPr>
            <a:normAutofit fontScale="62500" lnSpcReduction="20000"/>
          </a:bodyPr>
          <a:lstStyle/>
          <a:p>
            <a:pPr marL="0" indent="0">
              <a:buNone/>
            </a:pPr>
            <a:r>
              <a:rPr lang="en-US" sz="2600" u="sng" dirty="0"/>
              <a:t>Awarding Entity (Department or Principal Investigator (PI)) </a:t>
            </a:r>
          </a:p>
          <a:p>
            <a:pPr marL="514350" indent="-514350">
              <a:buAutoNum type="arabicPeriod"/>
            </a:pPr>
            <a:r>
              <a:rPr lang="en-US" sz="2600" dirty="0" smtClean="0"/>
              <a:t>Selects a candidate who meets relevant merit eligibility criteria. </a:t>
            </a:r>
          </a:p>
          <a:p>
            <a:pPr marL="514350" indent="-514350">
              <a:buAutoNum type="arabicPeriod"/>
            </a:pPr>
            <a:r>
              <a:rPr lang="en-US" sz="2600" dirty="0" smtClean="0"/>
              <a:t>Completes the </a:t>
            </a:r>
            <a:r>
              <a:rPr lang="en-US" sz="2600" dirty="0" smtClean="0">
                <a:hlinkClick r:id="rId3"/>
              </a:rPr>
              <a:t>Assistantship and Fellowship Recommendation Form</a:t>
            </a:r>
            <a:r>
              <a:rPr lang="en-US" sz="2600" dirty="0" smtClean="0"/>
              <a:t>. </a:t>
            </a:r>
          </a:p>
          <a:p>
            <a:pPr marL="514350" indent="-514350">
              <a:buFont typeface="Wingdings 2"/>
              <a:buAutoNum type="arabicPeriod"/>
            </a:pPr>
            <a:r>
              <a:rPr lang="en-US" sz="2600" dirty="0"/>
              <a:t>Completes the </a:t>
            </a:r>
            <a:r>
              <a:rPr lang="en-US" sz="2600" dirty="0">
                <a:hlinkClick r:id="rId4"/>
              </a:rPr>
              <a:t>Payment Characterization Checklist</a:t>
            </a:r>
            <a:r>
              <a:rPr lang="en-US" sz="2600" dirty="0"/>
              <a:t>, if a stipend is </a:t>
            </a:r>
            <a:r>
              <a:rPr lang="en-US" sz="2600" dirty="0" smtClean="0"/>
              <a:t>included.</a:t>
            </a:r>
          </a:p>
          <a:p>
            <a:pPr marL="514350" indent="-514350">
              <a:buFont typeface="Wingdings 2"/>
              <a:buAutoNum type="arabicPeriod"/>
            </a:pPr>
            <a:r>
              <a:rPr lang="en-US" sz="2600" dirty="0" smtClean="0"/>
              <a:t>Forwards </a:t>
            </a:r>
            <a:r>
              <a:rPr lang="en-US" sz="2600" dirty="0"/>
              <a:t>the Assistantship and Fellowship Recommendation Form and Payment Characterization Checklist, if applicable, to the Department Chair.</a:t>
            </a:r>
          </a:p>
          <a:p>
            <a:pPr marL="0" indent="0">
              <a:buNone/>
            </a:pPr>
            <a:endParaRPr lang="en-US" sz="2600" dirty="0" smtClean="0"/>
          </a:p>
          <a:p>
            <a:pPr marL="0" indent="0">
              <a:buNone/>
            </a:pPr>
            <a:r>
              <a:rPr lang="en-US" sz="2600" u="sng" dirty="0" smtClean="0"/>
              <a:t>Department Chair </a:t>
            </a:r>
          </a:p>
          <a:p>
            <a:pPr marL="514350" indent="-514350">
              <a:buFont typeface="+mj-lt"/>
              <a:buAutoNum type="arabicPeriod" startAt="5"/>
            </a:pPr>
            <a:r>
              <a:rPr lang="en-US" sz="2600" dirty="0"/>
              <a:t>Reviews the award information and verifies that the recipient is a student, current or incoming. </a:t>
            </a:r>
          </a:p>
          <a:p>
            <a:pPr marL="514350" indent="-514350">
              <a:buAutoNum type="arabicPeriod" startAt="5"/>
            </a:pPr>
            <a:r>
              <a:rPr lang="en-US" sz="2600" dirty="0" smtClean="0"/>
              <a:t>Signs the Assistantship and Fellowship Recommendation </a:t>
            </a:r>
            <a:r>
              <a:rPr lang="en-US" sz="2600" dirty="0"/>
              <a:t>Form and Payment Characterization Checklist. </a:t>
            </a:r>
            <a:endParaRPr lang="en-US" sz="2600" dirty="0" smtClean="0"/>
          </a:p>
          <a:p>
            <a:pPr marL="514350" indent="-514350">
              <a:buAutoNum type="arabicPeriod" startAt="5"/>
            </a:pPr>
            <a:r>
              <a:rPr lang="en-US" sz="2600" dirty="0" smtClean="0"/>
              <a:t>Forwards the Form(s) to the School Fellowship Coordinator (SFC). </a:t>
            </a:r>
          </a:p>
          <a:p>
            <a:pPr marL="0" indent="0">
              <a:buNone/>
            </a:pPr>
            <a:endParaRPr lang="en-US" sz="2600" dirty="0" smtClean="0"/>
          </a:p>
          <a:p>
            <a:pPr marL="0" indent="0">
              <a:buNone/>
            </a:pPr>
            <a:r>
              <a:rPr lang="en-US" sz="2600" u="sng" dirty="0" smtClean="0"/>
              <a:t>School Fellowship Coordinator (SFC) </a:t>
            </a:r>
          </a:p>
          <a:p>
            <a:pPr marL="514350" indent="-514350">
              <a:buFont typeface="+mj-lt"/>
              <a:buAutoNum type="arabicPeriod" startAt="8"/>
            </a:pPr>
            <a:r>
              <a:rPr lang="en-US" sz="2600" dirty="0" smtClean="0"/>
              <a:t>Reviews files to determine whether recipient is receiving or has been offered any other awards. </a:t>
            </a:r>
          </a:p>
          <a:p>
            <a:pPr marL="514350" indent="-514350">
              <a:buFont typeface="+mj-lt"/>
              <a:buAutoNum type="arabicPeriod" startAt="8"/>
            </a:pPr>
            <a:r>
              <a:rPr lang="en-US" sz="2600" dirty="0"/>
              <a:t>Reviews the award if a stipend is part of the award to ensure that no services are required. </a:t>
            </a:r>
            <a:endParaRPr lang="en-US" sz="2600" dirty="0" smtClean="0"/>
          </a:p>
          <a:p>
            <a:pPr marL="514350" indent="-514350">
              <a:buAutoNum type="arabicPeriod" startAt="8"/>
            </a:pPr>
            <a:r>
              <a:rPr lang="en-US" sz="2600" dirty="0" smtClean="0"/>
              <a:t>For a current student, reviews transcript to ensure that there are no incompletes or unacceptable grades. </a:t>
            </a:r>
          </a:p>
        </p:txBody>
      </p:sp>
    </p:spTree>
    <p:extLst>
      <p:ext uri="{BB962C8B-B14F-4D97-AF65-F5344CB8AC3E}">
        <p14:creationId xmlns:p14="http://schemas.microsoft.com/office/powerpoint/2010/main" val="4083525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Appendix </a:t>
            </a:r>
            <a:r>
              <a:rPr lang="en-US" u="sng" dirty="0" smtClean="0"/>
              <a:t>B- </a:t>
            </a:r>
            <a:r>
              <a:rPr lang="en-US" u="sng" dirty="0"/>
              <a:t>Manual Award Fellowships</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t>18</a:t>
            </a:fld>
            <a:endParaRPr lang="en-US"/>
          </a:p>
        </p:txBody>
      </p:sp>
      <p:sp>
        <p:nvSpPr>
          <p:cNvPr id="4" name="Content Placeholder 3"/>
          <p:cNvSpPr>
            <a:spLocks noGrp="1"/>
          </p:cNvSpPr>
          <p:nvPr>
            <p:ph sz="quarter" idx="1"/>
          </p:nvPr>
        </p:nvSpPr>
        <p:spPr>
          <a:xfrm>
            <a:off x="228600" y="1527048"/>
            <a:ext cx="8686800" cy="4873752"/>
          </a:xfrm>
        </p:spPr>
        <p:txBody>
          <a:bodyPr>
            <a:normAutofit fontScale="92500" lnSpcReduction="10000"/>
          </a:bodyPr>
          <a:lstStyle/>
          <a:p>
            <a:pPr marL="0" indent="0">
              <a:buNone/>
            </a:pPr>
            <a:r>
              <a:rPr lang="en-US" sz="1800" u="sng" dirty="0"/>
              <a:t>School Fellowship Coordinator (SFC) </a:t>
            </a:r>
            <a:r>
              <a:rPr lang="en-US" sz="1800" u="sng" dirty="0" smtClean="0"/>
              <a:t>cont’d</a:t>
            </a:r>
          </a:p>
          <a:p>
            <a:pPr marL="514350" lvl="1" indent="-514350">
              <a:spcBef>
                <a:spcPts val="200"/>
              </a:spcBef>
              <a:buClr>
                <a:schemeClr val="accent1"/>
              </a:buClr>
              <a:buSzPct val="85000"/>
              <a:buFont typeface="+mj-lt"/>
              <a:buAutoNum type="arabicPeriod" startAt="11"/>
            </a:pPr>
            <a:r>
              <a:rPr lang="en-US" sz="1800" dirty="0">
                <a:solidFill>
                  <a:schemeClr val="tx1"/>
                </a:solidFill>
              </a:rPr>
              <a:t>Signs the Assistantship and Fellowship Recommendation Form and Payment Characterization Checklist. </a:t>
            </a:r>
          </a:p>
          <a:p>
            <a:pPr marL="514350" indent="-514350">
              <a:buFont typeface="+mj-lt"/>
              <a:buAutoNum type="arabicPeriod" startAt="12"/>
            </a:pPr>
            <a:r>
              <a:rPr lang="en-US" sz="1800" dirty="0" smtClean="0">
                <a:solidFill>
                  <a:schemeClr val="accent1"/>
                </a:solidFill>
              </a:rPr>
              <a:t>A. </a:t>
            </a:r>
            <a:r>
              <a:rPr lang="en-US" sz="1800" dirty="0" smtClean="0">
                <a:solidFill>
                  <a:prstClr val="black"/>
                </a:solidFill>
              </a:rPr>
              <a:t>If </a:t>
            </a:r>
            <a:r>
              <a:rPr lang="en-US" sz="1800" dirty="0">
                <a:solidFill>
                  <a:prstClr val="black"/>
                </a:solidFill>
              </a:rPr>
              <a:t>non-sponsored research-funded, </a:t>
            </a:r>
            <a:r>
              <a:rPr lang="en-US" sz="1800" dirty="0" smtClean="0">
                <a:solidFill>
                  <a:prstClr val="black"/>
                </a:solidFill>
              </a:rPr>
              <a:t>(SFC) or designee  sends </a:t>
            </a:r>
            <a:r>
              <a:rPr lang="en-US" sz="1800" dirty="0">
                <a:solidFill>
                  <a:prstClr val="black"/>
                </a:solidFill>
              </a:rPr>
              <a:t>award package to the </a:t>
            </a:r>
            <a:r>
              <a:rPr lang="en-US" sz="1800" dirty="0" smtClean="0">
                <a:solidFill>
                  <a:prstClr val="black"/>
                </a:solidFill>
              </a:rPr>
              <a:t>student, the award package must include the following: </a:t>
            </a:r>
          </a:p>
          <a:p>
            <a:pPr marL="617220" lvl="1" indent="-342900">
              <a:buClr>
                <a:srgbClr val="D16349"/>
              </a:buClr>
              <a:buFont typeface="+mj-lt"/>
              <a:buAutoNum type="alphaLcPeriod"/>
            </a:pPr>
            <a:r>
              <a:rPr lang="en-US" sz="1300" dirty="0" smtClean="0">
                <a:solidFill>
                  <a:prstClr val="black"/>
                </a:solidFill>
              </a:rPr>
              <a:t>Fellowship  Award Letter - </a:t>
            </a:r>
            <a:r>
              <a:rPr lang="en-US" sz="1300" dirty="0" smtClean="0">
                <a:solidFill>
                  <a:schemeClr val="tx1"/>
                </a:solidFill>
                <a:hlinkClick r:id="rId2" action="ppaction://hlinkfile"/>
              </a:rPr>
              <a:t>Fellowship </a:t>
            </a:r>
            <a:r>
              <a:rPr lang="en-US" sz="1300" dirty="0">
                <a:solidFill>
                  <a:schemeClr val="tx1"/>
                </a:solidFill>
                <a:hlinkClick r:id="rId2" action="ppaction://hlinkfile"/>
              </a:rPr>
              <a:t>Award Letter </a:t>
            </a:r>
            <a:endParaRPr lang="en-US" sz="1300" dirty="0">
              <a:solidFill>
                <a:schemeClr val="tx1"/>
              </a:solidFill>
            </a:endParaRPr>
          </a:p>
          <a:p>
            <a:pPr marL="617220" lvl="1" indent="-342900">
              <a:buClr>
                <a:srgbClr val="D16349"/>
              </a:buClr>
              <a:buFont typeface="+mj-lt"/>
              <a:buAutoNum type="alphaLcPeriod"/>
            </a:pPr>
            <a:r>
              <a:rPr lang="en-US" sz="1300" dirty="0" smtClean="0">
                <a:solidFill>
                  <a:prstClr val="black"/>
                </a:solidFill>
              </a:rPr>
              <a:t>Fellowship  Acceptance </a:t>
            </a:r>
            <a:r>
              <a:rPr lang="en-US" sz="1300" dirty="0">
                <a:solidFill>
                  <a:prstClr val="black"/>
                </a:solidFill>
              </a:rPr>
              <a:t>Form </a:t>
            </a:r>
            <a:r>
              <a:rPr lang="en-US" sz="1300" dirty="0" smtClean="0">
                <a:solidFill>
                  <a:prstClr val="black"/>
                </a:solidFill>
              </a:rPr>
              <a:t>- </a:t>
            </a:r>
            <a:r>
              <a:rPr lang="en-US" sz="1300" dirty="0" smtClean="0">
                <a:solidFill>
                  <a:schemeClr val="tx1"/>
                </a:solidFill>
                <a:hlinkClick r:id="rId3" action="ppaction://hlinkfile"/>
              </a:rPr>
              <a:t>Fellowship </a:t>
            </a:r>
            <a:r>
              <a:rPr lang="en-US" sz="1300" dirty="0">
                <a:solidFill>
                  <a:schemeClr val="tx1"/>
                </a:solidFill>
                <a:hlinkClick r:id="rId3" action="ppaction://hlinkfile"/>
              </a:rPr>
              <a:t>Acceptance </a:t>
            </a:r>
            <a:r>
              <a:rPr lang="en-US" sz="1300" dirty="0" smtClean="0">
                <a:solidFill>
                  <a:schemeClr val="tx1"/>
                </a:solidFill>
                <a:hlinkClick r:id="rId3" action="ppaction://hlinkfile"/>
              </a:rPr>
              <a:t>Form</a:t>
            </a:r>
            <a:endParaRPr lang="en-US" sz="1300" dirty="0" smtClean="0">
              <a:solidFill>
                <a:schemeClr val="tx1"/>
              </a:solidFill>
            </a:endParaRPr>
          </a:p>
          <a:p>
            <a:pPr marL="617220" lvl="1" indent="-342900">
              <a:buClr>
                <a:srgbClr val="D16349"/>
              </a:buClr>
              <a:buFont typeface="+mj-lt"/>
              <a:buAutoNum type="alphaLcPeriod"/>
            </a:pPr>
            <a:r>
              <a:rPr lang="en-US" sz="1300" dirty="0" smtClean="0">
                <a:solidFill>
                  <a:prstClr val="black"/>
                </a:solidFill>
              </a:rPr>
              <a:t>Fellowship Requirements -  </a:t>
            </a:r>
          </a:p>
          <a:p>
            <a:pPr lvl="2">
              <a:buClr>
                <a:schemeClr val="accent1"/>
              </a:buClr>
              <a:buFont typeface="Wingdings" panose="05000000000000000000" pitchFamily="2" charset="2"/>
              <a:buChar char="q"/>
            </a:pPr>
            <a:r>
              <a:rPr lang="en-US" sz="1300" dirty="0" smtClean="0">
                <a:hlinkClick r:id="rId4" action="ppaction://hlinkfile"/>
              </a:rPr>
              <a:t>Fellowship Requirements for Stipend and Tuition Award or Stipend Only</a:t>
            </a:r>
            <a:r>
              <a:rPr lang="en-US" sz="1300" dirty="0" smtClean="0"/>
              <a:t> </a:t>
            </a:r>
          </a:p>
          <a:p>
            <a:pPr lvl="2">
              <a:buClr>
                <a:schemeClr val="accent1"/>
              </a:buClr>
              <a:buFont typeface="Wingdings" panose="05000000000000000000" pitchFamily="2" charset="2"/>
              <a:buChar char="q"/>
            </a:pPr>
            <a:r>
              <a:rPr lang="en-US" sz="1300" dirty="0" smtClean="0">
                <a:hlinkClick r:id="rId5" action="ppaction://hlinkfile"/>
              </a:rPr>
              <a:t>Fellowship </a:t>
            </a:r>
            <a:r>
              <a:rPr lang="en-US" sz="1300" dirty="0">
                <a:hlinkClick r:id="rId5" action="ppaction://hlinkfile"/>
              </a:rPr>
              <a:t>Requirements for Tuition Award Only</a:t>
            </a:r>
            <a:endParaRPr lang="en-US" sz="1300" dirty="0"/>
          </a:p>
          <a:p>
            <a:pPr marL="617220" lvl="1" indent="-342900">
              <a:buClr>
                <a:srgbClr val="D16349"/>
              </a:buClr>
              <a:buFont typeface="+mj-lt"/>
              <a:buAutoNum type="alphaLcPeriod"/>
            </a:pPr>
            <a:r>
              <a:rPr lang="en-US" sz="1300" dirty="0" smtClean="0">
                <a:solidFill>
                  <a:prstClr val="black"/>
                </a:solidFill>
              </a:rPr>
              <a:t>Tax Information - </a:t>
            </a:r>
            <a:r>
              <a:rPr lang="en-US" sz="1300" dirty="0" smtClean="0">
                <a:solidFill>
                  <a:prstClr val="black"/>
                </a:solidFill>
                <a:hlinkClick r:id="rId6"/>
              </a:rPr>
              <a:t>Tax </a:t>
            </a:r>
            <a:r>
              <a:rPr lang="en-US" sz="1300" dirty="0">
                <a:solidFill>
                  <a:prstClr val="black"/>
                </a:solidFill>
                <a:hlinkClick r:id="rId6"/>
              </a:rPr>
              <a:t>Implications and Reporting Requirements of Payments to International Students </a:t>
            </a:r>
            <a:r>
              <a:rPr lang="en-US" sz="1300" dirty="0" smtClean="0">
                <a:solidFill>
                  <a:prstClr val="black"/>
                </a:solidFill>
              </a:rPr>
              <a:t>OR </a:t>
            </a:r>
          </a:p>
          <a:p>
            <a:pPr marL="622300" lvl="2" indent="0">
              <a:buClr>
                <a:srgbClr val="D16349"/>
              </a:buClr>
              <a:buNone/>
            </a:pPr>
            <a:r>
              <a:rPr lang="en-US" sz="1300" dirty="0" smtClean="0">
                <a:solidFill>
                  <a:prstClr val="black"/>
                </a:solidFill>
                <a:hlinkClick r:id="rId7"/>
              </a:rPr>
              <a:t>Tax </a:t>
            </a:r>
            <a:r>
              <a:rPr lang="en-US" sz="1300" dirty="0">
                <a:solidFill>
                  <a:prstClr val="black"/>
                </a:solidFill>
                <a:hlinkClick r:id="rId7"/>
              </a:rPr>
              <a:t>Implications and Reporting Requirements of Payments to U.S. Citizens or Resident Aliens</a:t>
            </a:r>
            <a:r>
              <a:rPr lang="en-US" sz="1300" dirty="0">
                <a:solidFill>
                  <a:prstClr val="black"/>
                </a:solidFill>
              </a:rPr>
              <a:t> </a:t>
            </a:r>
          </a:p>
          <a:p>
            <a:pPr marL="0" indent="0">
              <a:buNone/>
            </a:pPr>
            <a:endParaRPr lang="en-US" sz="400" dirty="0" smtClean="0">
              <a:solidFill>
                <a:prstClr val="black"/>
              </a:solidFill>
            </a:endParaRPr>
          </a:p>
          <a:p>
            <a:pPr marL="514350" indent="-514350">
              <a:buFont typeface="+mj-lt"/>
              <a:buAutoNum type="arabicPeriod" startAt="12"/>
            </a:pPr>
            <a:r>
              <a:rPr lang="en-US" sz="1800" dirty="0" smtClean="0">
                <a:solidFill>
                  <a:schemeClr val="accent1"/>
                </a:solidFill>
              </a:rPr>
              <a:t>B</a:t>
            </a:r>
            <a:r>
              <a:rPr lang="en-US" sz="1800" dirty="0">
                <a:solidFill>
                  <a:schemeClr val="accent1"/>
                </a:solidFill>
              </a:rPr>
              <a:t>. </a:t>
            </a:r>
            <a:r>
              <a:rPr lang="en-US" sz="1800" dirty="0">
                <a:solidFill>
                  <a:prstClr val="black"/>
                </a:solidFill>
              </a:rPr>
              <a:t>If sponsored research-funded, steps  </a:t>
            </a:r>
            <a:r>
              <a:rPr lang="en-US" sz="1800" dirty="0" smtClean="0">
                <a:solidFill>
                  <a:prstClr val="black"/>
                </a:solidFill>
              </a:rPr>
              <a:t>8 through 11 above </a:t>
            </a:r>
            <a:r>
              <a:rPr lang="en-US" sz="1800" dirty="0">
                <a:solidFill>
                  <a:prstClr val="black"/>
                </a:solidFill>
              </a:rPr>
              <a:t>are </a:t>
            </a:r>
            <a:r>
              <a:rPr lang="en-US" sz="1800" dirty="0" smtClean="0">
                <a:solidFill>
                  <a:prstClr val="black"/>
                </a:solidFill>
              </a:rPr>
              <a:t>followed. In </a:t>
            </a:r>
            <a:r>
              <a:rPr lang="en-US" sz="1800" dirty="0">
                <a:solidFill>
                  <a:prstClr val="black"/>
                </a:solidFill>
              </a:rPr>
              <a:t>lieu of step </a:t>
            </a:r>
            <a:r>
              <a:rPr lang="en-US" sz="1800" dirty="0" smtClean="0">
                <a:solidFill>
                  <a:prstClr val="black"/>
                </a:solidFill>
              </a:rPr>
              <a:t>12, </a:t>
            </a:r>
            <a:r>
              <a:rPr lang="en-US" sz="1800" dirty="0">
                <a:solidFill>
                  <a:prstClr val="black"/>
                </a:solidFill>
              </a:rPr>
              <a:t>forwards the signed form to the </a:t>
            </a:r>
            <a:r>
              <a:rPr lang="en-US" sz="1800" dirty="0" smtClean="0">
                <a:solidFill>
                  <a:prstClr val="black"/>
                </a:solidFill>
              </a:rPr>
              <a:t>appropriate research staff </a:t>
            </a:r>
            <a:r>
              <a:rPr lang="en-US" sz="1800" dirty="0">
                <a:solidFill>
                  <a:prstClr val="black"/>
                </a:solidFill>
              </a:rPr>
              <a:t>member connected to the grant. </a:t>
            </a:r>
          </a:p>
          <a:p>
            <a:pPr marL="514350" indent="-514350">
              <a:buFont typeface="+mj-lt"/>
              <a:buAutoNum type="arabicPeriod" startAt="12"/>
            </a:pPr>
            <a:r>
              <a:rPr lang="en-US" sz="1800" dirty="0" smtClean="0"/>
              <a:t>Forwards </a:t>
            </a:r>
            <a:r>
              <a:rPr lang="en-US" sz="1800" dirty="0"/>
              <a:t>a copy of the returned, signed Fellowship Acceptance Form to the Department Chair.</a:t>
            </a:r>
          </a:p>
          <a:p>
            <a:pPr marL="617220" lvl="1" indent="-342900">
              <a:buClr>
                <a:srgbClr val="D16349"/>
              </a:buClr>
              <a:buFont typeface="+mj-lt"/>
              <a:buAutoNum type="alphaLcPeriod"/>
            </a:pPr>
            <a:r>
              <a:rPr lang="en-US" sz="1300" dirty="0">
                <a:solidFill>
                  <a:prstClr val="black"/>
                </a:solidFill>
              </a:rPr>
              <a:t>If the award is declined, the Award Processes start over. </a:t>
            </a:r>
          </a:p>
          <a:p>
            <a:pPr marL="617220" lvl="1" indent="-342900">
              <a:buClr>
                <a:srgbClr val="D16349"/>
              </a:buClr>
              <a:buFont typeface="+mj-lt"/>
              <a:buAutoNum type="alphaLcPeriod"/>
            </a:pPr>
            <a:r>
              <a:rPr lang="en-US" sz="1300" dirty="0">
                <a:solidFill>
                  <a:prstClr val="black"/>
                </a:solidFill>
              </a:rPr>
              <a:t>If the award is accepted, the Payment Processes begin. </a:t>
            </a:r>
          </a:p>
          <a:p>
            <a:pPr marL="514350" indent="-514350">
              <a:buFont typeface="+mj-lt"/>
              <a:buAutoNum type="arabicPeriod" startAt="12"/>
            </a:pPr>
            <a:endParaRPr lang="en-US" sz="1800" dirty="0">
              <a:solidFill>
                <a:prstClr val="black"/>
              </a:solidFill>
            </a:endParaRPr>
          </a:p>
          <a:p>
            <a:pPr marL="0" lvl="0" indent="0">
              <a:buClr>
                <a:srgbClr val="D16349"/>
              </a:buClr>
              <a:buNone/>
            </a:pPr>
            <a:endParaRPr lang="en-US" sz="1800" u="sng" dirty="0" smtClean="0">
              <a:solidFill>
                <a:prstClr val="black"/>
              </a:solidFill>
            </a:endParaRPr>
          </a:p>
        </p:txBody>
      </p:sp>
    </p:spTree>
    <p:extLst>
      <p:ext uri="{BB962C8B-B14F-4D97-AF65-F5344CB8AC3E}">
        <p14:creationId xmlns:p14="http://schemas.microsoft.com/office/powerpoint/2010/main" val="3406535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Appendix </a:t>
            </a:r>
            <a:r>
              <a:rPr lang="en-US" u="sng" dirty="0" smtClean="0"/>
              <a:t>B- </a:t>
            </a:r>
            <a:r>
              <a:rPr lang="en-US" u="sng" dirty="0"/>
              <a:t>Manual Fellowships Award</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t>19</a:t>
            </a:fld>
            <a:endParaRPr lang="en-US"/>
          </a:p>
        </p:txBody>
      </p:sp>
      <p:sp>
        <p:nvSpPr>
          <p:cNvPr id="4" name="Content Placeholder 3"/>
          <p:cNvSpPr>
            <a:spLocks noGrp="1"/>
          </p:cNvSpPr>
          <p:nvPr>
            <p:ph sz="quarter" idx="1"/>
          </p:nvPr>
        </p:nvSpPr>
        <p:spPr>
          <a:xfrm>
            <a:off x="228600" y="1527048"/>
            <a:ext cx="8577072" cy="4797552"/>
          </a:xfrm>
        </p:spPr>
        <p:txBody>
          <a:bodyPr>
            <a:normAutofit/>
          </a:bodyPr>
          <a:lstStyle/>
          <a:p>
            <a:pPr marL="0" lvl="0" indent="0">
              <a:buClr>
                <a:srgbClr val="D16349"/>
              </a:buClr>
              <a:buNone/>
            </a:pPr>
            <a:r>
              <a:rPr lang="en-US" sz="1800" u="sng" dirty="0">
                <a:solidFill>
                  <a:prstClr val="black"/>
                </a:solidFill>
              </a:rPr>
              <a:t>Research </a:t>
            </a:r>
            <a:r>
              <a:rPr lang="en-US" sz="1800" u="sng" dirty="0" smtClean="0">
                <a:solidFill>
                  <a:prstClr val="black"/>
                </a:solidFill>
              </a:rPr>
              <a:t>Staff </a:t>
            </a:r>
            <a:r>
              <a:rPr lang="en-US" sz="1800" u="sng" dirty="0">
                <a:solidFill>
                  <a:prstClr val="black"/>
                </a:solidFill>
              </a:rPr>
              <a:t>Member </a:t>
            </a:r>
          </a:p>
          <a:p>
            <a:pPr marL="514350" lvl="1" indent="-514350">
              <a:spcBef>
                <a:spcPts val="200"/>
              </a:spcBef>
              <a:buClr>
                <a:schemeClr val="accent1"/>
              </a:buClr>
              <a:buSzPct val="85000"/>
              <a:buFont typeface="+mj-lt"/>
              <a:buAutoNum type="arabicPeriod" startAt="14"/>
            </a:pPr>
            <a:r>
              <a:rPr lang="en-US" sz="1800" dirty="0">
                <a:solidFill>
                  <a:schemeClr val="tx1"/>
                </a:solidFill>
              </a:rPr>
              <a:t>Reviews information to ensure that the payment is allowable on the grant. </a:t>
            </a:r>
          </a:p>
          <a:p>
            <a:pPr marL="514350" lvl="1" indent="-514350">
              <a:spcBef>
                <a:spcPts val="200"/>
              </a:spcBef>
              <a:buClr>
                <a:schemeClr val="accent1"/>
              </a:buClr>
              <a:buSzPct val="85000"/>
              <a:buFont typeface="+mj-lt"/>
              <a:buAutoNum type="arabicPeriod" startAt="14"/>
            </a:pPr>
            <a:r>
              <a:rPr lang="en-US" sz="1800" dirty="0">
                <a:solidFill>
                  <a:schemeClr val="tx1"/>
                </a:solidFill>
              </a:rPr>
              <a:t>Checks to make sure funds are available. </a:t>
            </a:r>
          </a:p>
          <a:p>
            <a:pPr marL="514350" lvl="1" indent="-514350">
              <a:spcBef>
                <a:spcPts val="200"/>
              </a:spcBef>
              <a:buClr>
                <a:schemeClr val="accent1"/>
              </a:buClr>
              <a:buSzPct val="85000"/>
              <a:buFont typeface="+mj-lt"/>
              <a:buAutoNum type="arabicPeriod" startAt="14"/>
            </a:pPr>
            <a:r>
              <a:rPr lang="en-US" sz="1800" dirty="0">
                <a:solidFill>
                  <a:schemeClr val="tx1"/>
                </a:solidFill>
              </a:rPr>
              <a:t>Checks to ensure the award is within the date parameters of the grant. </a:t>
            </a:r>
            <a:endParaRPr lang="en-US" sz="1800" dirty="0" smtClean="0">
              <a:solidFill>
                <a:schemeClr val="tx1"/>
              </a:solidFill>
            </a:endParaRPr>
          </a:p>
          <a:p>
            <a:pPr marL="514350" lvl="1" indent="-514350">
              <a:spcBef>
                <a:spcPts val="200"/>
              </a:spcBef>
              <a:buClr>
                <a:schemeClr val="accent1"/>
              </a:buClr>
              <a:buSzPct val="85000"/>
              <a:buFont typeface="+mj-lt"/>
              <a:buAutoNum type="arabicPeriod" startAt="14"/>
            </a:pPr>
            <a:r>
              <a:rPr lang="en-US" sz="1800" dirty="0">
                <a:solidFill>
                  <a:schemeClr val="tx1"/>
                </a:solidFill>
              </a:rPr>
              <a:t>If the award is for a Fellowship stipend, ensures that the grant is a training grant that allows this type of payment. </a:t>
            </a:r>
          </a:p>
          <a:p>
            <a:pPr marL="514350" lvl="1" indent="-514350">
              <a:spcBef>
                <a:spcPts val="200"/>
              </a:spcBef>
              <a:buClr>
                <a:schemeClr val="accent1"/>
              </a:buClr>
              <a:buSzPct val="85000"/>
              <a:buFont typeface="+mj-lt"/>
              <a:buAutoNum type="arabicPeriod" startAt="14"/>
            </a:pPr>
            <a:r>
              <a:rPr lang="en-US" sz="1800" dirty="0">
                <a:solidFill>
                  <a:schemeClr val="tx1"/>
                </a:solidFill>
              </a:rPr>
              <a:t>Signs the Assistantship and Fellowship Form. </a:t>
            </a:r>
          </a:p>
          <a:p>
            <a:pPr marL="514350" lvl="1" indent="-514350">
              <a:spcBef>
                <a:spcPts val="200"/>
              </a:spcBef>
              <a:buClr>
                <a:schemeClr val="accent1"/>
              </a:buClr>
              <a:buSzPct val="85000"/>
              <a:buFont typeface="+mj-lt"/>
              <a:buAutoNum type="arabicPeriod" startAt="14"/>
            </a:pPr>
            <a:r>
              <a:rPr lang="en-US" sz="1800" dirty="0">
                <a:solidFill>
                  <a:schemeClr val="tx1"/>
                </a:solidFill>
              </a:rPr>
              <a:t>Returns to the Principal Investigator (PI). </a:t>
            </a:r>
          </a:p>
          <a:p>
            <a:pPr marL="0" lvl="1" indent="0">
              <a:spcBef>
                <a:spcPts val="200"/>
              </a:spcBef>
              <a:buClr>
                <a:schemeClr val="accent1"/>
              </a:buClr>
              <a:buSzPct val="85000"/>
              <a:buNone/>
            </a:pPr>
            <a:endParaRPr lang="en-US" sz="1800" dirty="0">
              <a:solidFill>
                <a:schemeClr val="tx1"/>
              </a:solidFill>
            </a:endParaRPr>
          </a:p>
          <a:p>
            <a:pPr marL="0" lvl="0" indent="0">
              <a:buClr>
                <a:srgbClr val="D16349"/>
              </a:buClr>
              <a:buNone/>
            </a:pPr>
            <a:r>
              <a:rPr lang="en-US" sz="1900" u="sng" dirty="0" smtClean="0">
                <a:solidFill>
                  <a:prstClr val="black"/>
                </a:solidFill>
              </a:rPr>
              <a:t>PI/Initiator/Department</a:t>
            </a:r>
            <a:endParaRPr lang="en-US" sz="1900" u="sng" dirty="0">
              <a:solidFill>
                <a:prstClr val="black"/>
              </a:solidFill>
            </a:endParaRPr>
          </a:p>
          <a:p>
            <a:pPr marL="514350" lvl="0" indent="-514350">
              <a:buClr>
                <a:srgbClr val="D16349"/>
              </a:buClr>
              <a:buFont typeface="+mj-lt"/>
              <a:buAutoNum type="arabicPeriod" startAt="20"/>
            </a:pPr>
            <a:r>
              <a:rPr lang="en-US" sz="1900" dirty="0" smtClean="0">
                <a:solidFill>
                  <a:prstClr val="black"/>
                </a:solidFill>
              </a:rPr>
              <a:t>Sends </a:t>
            </a:r>
            <a:r>
              <a:rPr lang="en-US" sz="1900" dirty="0">
                <a:solidFill>
                  <a:prstClr val="black"/>
                </a:solidFill>
              </a:rPr>
              <a:t>award package to student. </a:t>
            </a:r>
            <a:endParaRPr lang="en-US" sz="1900" dirty="0" smtClean="0">
              <a:solidFill>
                <a:prstClr val="black"/>
              </a:solidFill>
            </a:endParaRPr>
          </a:p>
        </p:txBody>
      </p:sp>
      <p:sp>
        <p:nvSpPr>
          <p:cNvPr id="5" name="Date Placeholder 4"/>
          <p:cNvSpPr>
            <a:spLocks noGrp="1"/>
          </p:cNvSpPr>
          <p:nvPr>
            <p:ph type="dt" sz="half" idx="10"/>
          </p:nvPr>
        </p:nvSpPr>
        <p:spPr/>
        <p:txBody>
          <a:bodyPr/>
          <a:lstStyle/>
          <a:p>
            <a:fld id="{C005D019-5625-4A1D-AFAC-7F74303EEF5B}" type="datetime1">
              <a:rPr lang="en-US" smtClean="0"/>
              <a:t>5/5/2015</a:t>
            </a:fld>
            <a:endParaRPr lang="en-US"/>
          </a:p>
        </p:txBody>
      </p:sp>
      <p:sp>
        <p:nvSpPr>
          <p:cNvPr id="6" name="Footer Placeholder 5"/>
          <p:cNvSpPr>
            <a:spLocks noGrp="1"/>
          </p:cNvSpPr>
          <p:nvPr>
            <p:ph type="ftr" sz="quarter" idx="11"/>
          </p:nvPr>
        </p:nvSpPr>
        <p:spPr/>
        <p:txBody>
          <a:bodyPr/>
          <a:lstStyle/>
          <a:p>
            <a:r>
              <a:rPr lang="en-US" smtClean="0"/>
              <a:t>G:/GradfellMK/GraduateAwardsAutomationProcess</a:t>
            </a:r>
            <a:endParaRPr lang="en-US"/>
          </a:p>
        </p:txBody>
      </p:sp>
    </p:spTree>
    <p:extLst>
      <p:ext uri="{BB962C8B-B14F-4D97-AF65-F5344CB8AC3E}">
        <p14:creationId xmlns:p14="http://schemas.microsoft.com/office/powerpoint/2010/main" val="2667060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u="sng" dirty="0">
                <a:solidFill>
                  <a:schemeClr val="tx1"/>
                </a:solidFill>
              </a:rPr>
              <a:t>Graduate Automated Awards Application</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t>2</a:t>
            </a:fld>
            <a:endParaRPr lang="en-US"/>
          </a:p>
        </p:txBody>
      </p:sp>
      <p:sp>
        <p:nvSpPr>
          <p:cNvPr id="4" name="Content Placeholder 3"/>
          <p:cNvSpPr>
            <a:spLocks noGrp="1"/>
          </p:cNvSpPr>
          <p:nvPr>
            <p:ph sz="quarter" idx="1"/>
          </p:nvPr>
        </p:nvSpPr>
        <p:spPr/>
        <p:txBody>
          <a:bodyPr anchor="ctr"/>
          <a:lstStyle/>
          <a:p>
            <a:pPr marL="0" indent="0">
              <a:buNone/>
            </a:pPr>
            <a:r>
              <a:rPr lang="en-US" dirty="0" smtClean="0"/>
              <a:t>The Graduate Automated Awards Application is used to award graduate students assistantships, stipend </a:t>
            </a:r>
            <a:r>
              <a:rPr lang="en-US" dirty="0"/>
              <a:t>fellowship</a:t>
            </a:r>
            <a:r>
              <a:rPr lang="en-US" dirty="0" smtClean="0"/>
              <a:t> and tuition fellowship. It generates award letters and creates </a:t>
            </a:r>
            <a:r>
              <a:rPr lang="en-US" dirty="0"/>
              <a:t>a</a:t>
            </a:r>
            <a:r>
              <a:rPr lang="en-US" dirty="0" smtClean="0"/>
              <a:t> record of the award in Banner.</a:t>
            </a:r>
          </a:p>
          <a:p>
            <a:pPr marL="0" indent="0">
              <a:buNone/>
            </a:pPr>
            <a:endParaRPr lang="en-US" dirty="0"/>
          </a:p>
        </p:txBody>
      </p:sp>
    </p:spTree>
    <p:extLst>
      <p:ext uri="{BB962C8B-B14F-4D97-AF65-F5344CB8AC3E}">
        <p14:creationId xmlns:p14="http://schemas.microsoft.com/office/powerpoint/2010/main" val="786559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a:solidFill>
                  <a:schemeClr val="tx1"/>
                </a:solidFill>
              </a:rPr>
              <a:t>Graduate Automated Awards </a:t>
            </a:r>
            <a:r>
              <a:rPr lang="en-US" sz="3600" u="sng" dirty="0" smtClean="0">
                <a:solidFill>
                  <a:schemeClr val="tx1"/>
                </a:solidFill>
              </a:rPr>
              <a:t>Application</a:t>
            </a:r>
            <a:endParaRPr lang="en-US" dirty="0"/>
          </a:p>
        </p:txBody>
      </p:sp>
      <p:sp>
        <p:nvSpPr>
          <p:cNvPr id="3" name="Content Placeholder 2"/>
          <p:cNvSpPr>
            <a:spLocks noGrp="1"/>
          </p:cNvSpPr>
          <p:nvPr>
            <p:ph sz="quarter" idx="1"/>
          </p:nvPr>
        </p:nvSpPr>
        <p:spPr/>
        <p:txBody>
          <a:bodyPr>
            <a:normAutofit fontScale="85000" lnSpcReduction="20000"/>
          </a:bodyPr>
          <a:lstStyle/>
          <a:p>
            <a:pPr marL="171450" indent="-171450">
              <a:lnSpc>
                <a:spcPct val="120000"/>
              </a:lnSpc>
              <a:spcBef>
                <a:spcPts val="0"/>
              </a:spcBef>
              <a:buSzTx/>
              <a:buFont typeface="Wingdings" panose="05000000000000000000" pitchFamily="2" charset="2"/>
              <a:buChar char="Ø"/>
              <a:defRPr/>
            </a:pPr>
            <a:r>
              <a:rPr lang="en-US" sz="2800" dirty="0"/>
              <a:t>As of December 12, 2014, the Automated Awards Application went live. This allows users to initiate the award process and </a:t>
            </a:r>
            <a:r>
              <a:rPr lang="en-US" sz="2800" dirty="0" smtClean="0"/>
              <a:t>send award </a:t>
            </a:r>
            <a:r>
              <a:rPr lang="en-US" sz="2800" dirty="0"/>
              <a:t>letters online. Please note that all units at GWU awarding graduate students from University funds should use the Automated Awards Application.  </a:t>
            </a:r>
            <a:endParaRPr lang="en-US" sz="2800" dirty="0" smtClean="0"/>
          </a:p>
          <a:p>
            <a:pPr marL="0" indent="0">
              <a:lnSpc>
                <a:spcPct val="120000"/>
              </a:lnSpc>
              <a:spcBef>
                <a:spcPts val="0"/>
              </a:spcBef>
              <a:buSzTx/>
              <a:buNone/>
              <a:defRPr/>
            </a:pPr>
            <a:endParaRPr lang="en-US" sz="2800" dirty="0"/>
          </a:p>
          <a:p>
            <a:pPr marL="171450" indent="-171450">
              <a:lnSpc>
                <a:spcPct val="120000"/>
              </a:lnSpc>
              <a:spcBef>
                <a:spcPts val="0"/>
              </a:spcBef>
              <a:buSzTx/>
              <a:buFont typeface="Wingdings" panose="05000000000000000000" pitchFamily="2" charset="2"/>
              <a:buChar char="Ø"/>
              <a:defRPr/>
            </a:pPr>
            <a:r>
              <a:rPr lang="en-US" sz="2800" dirty="0" smtClean="0"/>
              <a:t>Awards </a:t>
            </a:r>
            <a:r>
              <a:rPr lang="en-US" sz="2800" dirty="0"/>
              <a:t>made from sponsored project funds should </a:t>
            </a:r>
            <a:r>
              <a:rPr lang="en-US" sz="2800" u="sng" dirty="0"/>
              <a:t>NOT</a:t>
            </a:r>
            <a:r>
              <a:rPr lang="en-US" sz="2800" dirty="0"/>
              <a:t> use this application for their awards (tuition </a:t>
            </a:r>
            <a:r>
              <a:rPr lang="en-US" sz="2800" dirty="0" smtClean="0"/>
              <a:t>fellowships, stipend fellowships </a:t>
            </a:r>
            <a:r>
              <a:rPr lang="en-US" sz="2800" dirty="0"/>
              <a:t>or graduate research assistantships) until an announcement is made.  The application should be available to research-related staff  May 2015. </a:t>
            </a:r>
            <a:r>
              <a:rPr lang="en-US" sz="2800" dirty="0" smtClean="0"/>
              <a:t>See Appendix A for Manual Award Instruction.</a:t>
            </a:r>
            <a:endParaRPr lang="en-US" sz="2800" dirty="0"/>
          </a:p>
          <a:p>
            <a:pPr marL="0" indent="0">
              <a:spcBef>
                <a:spcPts val="0"/>
              </a:spcBef>
              <a:buClrTx/>
              <a:buSzTx/>
              <a:buNone/>
              <a:defRPr/>
            </a:pPr>
            <a:endParaRPr lang="en-US" sz="2800" dirty="0"/>
          </a:p>
          <a:p>
            <a:pPr marL="171450" indent="-171450">
              <a:spcBef>
                <a:spcPts val="0"/>
              </a:spcBef>
              <a:buClrTx/>
              <a:buSzTx/>
              <a:buFont typeface="Wingdings" panose="05000000000000000000" pitchFamily="2" charset="2"/>
              <a:buChar char="Ø"/>
              <a:defRPr/>
            </a:pPr>
            <a:endParaRPr lang="en-US" sz="2800" dirty="0"/>
          </a:p>
          <a:p>
            <a:endParaRPr lang="en-US" dirty="0"/>
          </a:p>
        </p:txBody>
      </p:sp>
      <p:sp>
        <p:nvSpPr>
          <p:cNvPr id="4" name="Slide Number Placeholder 3"/>
          <p:cNvSpPr>
            <a:spLocks noGrp="1"/>
          </p:cNvSpPr>
          <p:nvPr>
            <p:ph type="sldNum" sz="quarter" idx="12"/>
          </p:nvPr>
        </p:nvSpPr>
        <p:spPr/>
        <p:txBody>
          <a:bodyPr/>
          <a:lstStyle/>
          <a:p>
            <a:fld id="{E050809A-EAF1-46C0-9F01-859C57EF7DFD}" type="slidenum">
              <a:rPr lang="en-US" smtClean="0"/>
              <a:t>3</a:t>
            </a:fld>
            <a:endParaRPr lang="en-US"/>
          </a:p>
        </p:txBody>
      </p:sp>
    </p:spTree>
    <p:extLst>
      <p:ext uri="{BB962C8B-B14F-4D97-AF65-F5344CB8AC3E}">
        <p14:creationId xmlns:p14="http://schemas.microsoft.com/office/powerpoint/2010/main" val="1463425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tx1"/>
                </a:solidFill>
              </a:rPr>
              <a:t/>
            </a:r>
            <a:br>
              <a:rPr lang="en-US" u="sng" dirty="0" smtClean="0">
                <a:solidFill>
                  <a:schemeClr val="tx1"/>
                </a:solidFill>
              </a:rPr>
            </a:br>
            <a:r>
              <a:rPr lang="en-US" u="sng" dirty="0">
                <a:solidFill>
                  <a:schemeClr val="tx1"/>
                </a:solidFill>
              </a:rPr>
              <a:t/>
            </a:r>
            <a:br>
              <a:rPr lang="en-US" u="sng" dirty="0">
                <a:solidFill>
                  <a:schemeClr val="tx1"/>
                </a:solidFill>
              </a:rPr>
            </a:br>
            <a:r>
              <a:rPr lang="en-US" u="sng" dirty="0" smtClean="0">
                <a:solidFill>
                  <a:schemeClr val="tx1"/>
                </a:solidFill>
              </a:rPr>
              <a:t/>
            </a:r>
            <a:br>
              <a:rPr lang="en-US" u="sng" dirty="0" smtClean="0">
                <a:solidFill>
                  <a:schemeClr val="tx1"/>
                </a:solidFill>
              </a:rPr>
            </a:br>
            <a:r>
              <a:rPr lang="en-US" sz="2700" u="sng" dirty="0" smtClean="0">
                <a:solidFill>
                  <a:schemeClr val="tx1"/>
                </a:solidFill>
              </a:rPr>
              <a:t>Graduate Automated Awards Application-Getting Access</a:t>
            </a:r>
            <a:endParaRPr lang="en-US" sz="2700" dirty="0"/>
          </a:p>
        </p:txBody>
      </p:sp>
      <p:sp>
        <p:nvSpPr>
          <p:cNvPr id="3" name="Content Placeholder 2"/>
          <p:cNvSpPr>
            <a:spLocks noGrp="1"/>
          </p:cNvSpPr>
          <p:nvPr>
            <p:ph sz="quarter" idx="1"/>
          </p:nvPr>
        </p:nvSpPr>
        <p:spPr>
          <a:xfrm>
            <a:off x="301752" y="1527048"/>
            <a:ext cx="8503920" cy="4873752"/>
          </a:xfrm>
        </p:spPr>
        <p:txBody>
          <a:bodyPr>
            <a:normAutofit fontScale="25000" lnSpcReduction="20000"/>
          </a:bodyPr>
          <a:lstStyle/>
          <a:p>
            <a:pPr marL="0" indent="0">
              <a:lnSpc>
                <a:spcPct val="120000"/>
              </a:lnSpc>
              <a:spcBef>
                <a:spcPts val="200"/>
              </a:spcBef>
              <a:buNone/>
            </a:pPr>
            <a:r>
              <a:rPr lang="en-US" sz="4400" b="1" dirty="0" smtClean="0"/>
              <a:t>Prior to Accessing the Graduate Award Automation Process</a:t>
            </a:r>
            <a:endParaRPr lang="en-US" sz="4400" dirty="0"/>
          </a:p>
          <a:p>
            <a:pPr marL="0" indent="0">
              <a:lnSpc>
                <a:spcPct val="120000"/>
              </a:lnSpc>
              <a:spcBef>
                <a:spcPts val="200"/>
              </a:spcBef>
              <a:buNone/>
            </a:pPr>
            <a:r>
              <a:rPr lang="en-US" sz="4400" dirty="0" smtClean="0">
                <a:solidFill>
                  <a:schemeClr val="tx1"/>
                </a:solidFill>
              </a:rPr>
              <a:t>Banner access and Banner Workflow access are required to use the Graduate Award Automation </a:t>
            </a:r>
            <a:r>
              <a:rPr lang="en-US" sz="4400" dirty="0" smtClean="0"/>
              <a:t>Application</a:t>
            </a:r>
            <a:r>
              <a:rPr lang="en-US" sz="4400" dirty="0" smtClean="0">
                <a:solidFill>
                  <a:schemeClr val="tx1"/>
                </a:solidFill>
              </a:rPr>
              <a:t> as an initiator </a:t>
            </a:r>
            <a:r>
              <a:rPr lang="en-US" sz="4400" dirty="0" smtClean="0"/>
              <a:t>or</a:t>
            </a:r>
            <a:r>
              <a:rPr lang="en-US" sz="4400" dirty="0" smtClean="0">
                <a:solidFill>
                  <a:schemeClr val="tx1"/>
                </a:solidFill>
              </a:rPr>
              <a:t> approver.  Complete the form below with the help of your School/Department Banner Liaison.</a:t>
            </a:r>
          </a:p>
          <a:p>
            <a:pPr marL="0" indent="0">
              <a:lnSpc>
                <a:spcPct val="120000"/>
              </a:lnSpc>
              <a:spcBef>
                <a:spcPts val="200"/>
              </a:spcBef>
              <a:buNone/>
            </a:pPr>
            <a:r>
              <a:rPr lang="en-US" sz="4400" dirty="0" smtClean="0"/>
              <a:t> </a:t>
            </a:r>
          </a:p>
          <a:p>
            <a:pPr marL="0" indent="0">
              <a:lnSpc>
                <a:spcPct val="120000"/>
              </a:lnSpc>
              <a:spcBef>
                <a:spcPts val="200"/>
              </a:spcBef>
              <a:buNone/>
            </a:pPr>
            <a:r>
              <a:rPr lang="en-US" sz="4400" b="1" dirty="0" smtClean="0"/>
              <a:t>Banner Access</a:t>
            </a:r>
            <a:r>
              <a:rPr lang="en-US" sz="4400" dirty="0" smtClean="0"/>
              <a:t> To request  Banner access go to the </a:t>
            </a:r>
            <a:r>
              <a:rPr lang="en-US" sz="4400" u="sng" dirty="0" smtClean="0">
                <a:hlinkClick r:id="rId2"/>
              </a:rPr>
              <a:t>http://saig.gwu.edu/forms</a:t>
            </a:r>
            <a:r>
              <a:rPr lang="en-US" sz="4400" u="sng" dirty="0" smtClean="0"/>
              <a:t> </a:t>
            </a:r>
            <a:r>
              <a:rPr lang="en-US" sz="4400" dirty="0" smtClean="0"/>
              <a:t> link</a:t>
            </a:r>
          </a:p>
          <a:p>
            <a:pPr marL="0" indent="0">
              <a:lnSpc>
                <a:spcPct val="120000"/>
              </a:lnSpc>
              <a:spcBef>
                <a:spcPts val="200"/>
              </a:spcBef>
              <a:buNone/>
            </a:pPr>
            <a:r>
              <a:rPr lang="en-US" sz="4400" dirty="0" smtClean="0">
                <a:solidFill>
                  <a:schemeClr val="tx1"/>
                </a:solidFill>
              </a:rPr>
              <a:t>Under Security Access Forms, download the Banner Access Form.  If you do not already have access to Banner Student, check with your Banner Liaison to determine what profile you will need.</a:t>
            </a:r>
          </a:p>
          <a:p>
            <a:pPr marL="0" indent="0">
              <a:lnSpc>
                <a:spcPct val="120000"/>
              </a:lnSpc>
              <a:spcBef>
                <a:spcPts val="200"/>
              </a:spcBef>
              <a:buNone/>
            </a:pPr>
            <a:r>
              <a:rPr lang="en-US" sz="4400" dirty="0" smtClean="0"/>
              <a:t> </a:t>
            </a:r>
          </a:p>
          <a:p>
            <a:pPr marL="0" indent="0">
              <a:lnSpc>
                <a:spcPct val="120000"/>
              </a:lnSpc>
              <a:spcBef>
                <a:spcPts val="200"/>
              </a:spcBef>
              <a:buNone/>
            </a:pPr>
            <a:r>
              <a:rPr lang="en-US" sz="4400" dirty="0" smtClean="0"/>
              <a:t>For </a:t>
            </a:r>
            <a:r>
              <a:rPr lang="en-US" sz="4400" b="1" dirty="0" smtClean="0"/>
              <a:t>Banner Workflow </a:t>
            </a:r>
            <a:r>
              <a:rPr lang="en-US" sz="4400" dirty="0" smtClean="0"/>
              <a:t> access,  the profile you need to request on the STUDENT PROFILES page is PWSDRST(Owner/Approver Geri Rypkema </a:t>
            </a:r>
            <a:r>
              <a:rPr lang="en-US" sz="4400" u="sng" dirty="0" smtClean="0">
                <a:hlinkClick r:id="rId3"/>
              </a:rPr>
              <a:t>rypkema@gwu.edu</a:t>
            </a:r>
            <a:r>
              <a:rPr lang="en-US" sz="4400" dirty="0" smtClean="0"/>
              <a:t>) .  In the Notes/Special Instruction section at the bottom of the page, indicate your role:  Initiator or Approver.  Once the form has been completed and all signatures obtained, email the form to Banner Security(HRIS)  </a:t>
            </a:r>
            <a:r>
              <a:rPr lang="en-US" sz="4400" u="sng" dirty="0" smtClean="0">
                <a:hlinkClick r:id="rId4"/>
              </a:rPr>
              <a:t>sysuid@gwu.edu</a:t>
            </a:r>
            <a:endParaRPr lang="en-US" sz="4400" u="sng" dirty="0" smtClean="0"/>
          </a:p>
          <a:p>
            <a:pPr marL="0" indent="0">
              <a:lnSpc>
                <a:spcPct val="120000"/>
              </a:lnSpc>
              <a:spcBef>
                <a:spcPts val="200"/>
              </a:spcBef>
              <a:buNone/>
            </a:pPr>
            <a:r>
              <a:rPr lang="en-US" sz="4400" dirty="0" smtClean="0"/>
              <a:t>You will receive an email notice once your access has been granted.</a:t>
            </a:r>
            <a:endParaRPr lang="en-US" sz="4400" b="1" dirty="0" smtClean="0"/>
          </a:p>
          <a:p>
            <a:pPr marL="0" indent="0">
              <a:lnSpc>
                <a:spcPct val="120000"/>
              </a:lnSpc>
              <a:spcBef>
                <a:spcPts val="200"/>
              </a:spcBef>
              <a:buNone/>
            </a:pPr>
            <a:endParaRPr lang="en-US" sz="4400" b="1" dirty="0" smtClean="0"/>
          </a:p>
          <a:p>
            <a:pPr marL="0" indent="0">
              <a:lnSpc>
                <a:spcPct val="120000"/>
              </a:lnSpc>
              <a:spcBef>
                <a:spcPts val="200"/>
              </a:spcBef>
              <a:buNone/>
            </a:pPr>
            <a:r>
              <a:rPr lang="en-US" sz="4400" b="1" dirty="0"/>
              <a:t>Banner Profile for Graduate Awards Reports </a:t>
            </a:r>
            <a:endParaRPr lang="en-US" sz="4400" dirty="0"/>
          </a:p>
          <a:p>
            <a:pPr marL="0" indent="0">
              <a:lnSpc>
                <a:spcPct val="120000"/>
              </a:lnSpc>
              <a:spcBef>
                <a:spcPts val="200"/>
              </a:spcBef>
              <a:buNone/>
            </a:pPr>
            <a:r>
              <a:rPr lang="en-US" sz="4400" dirty="0"/>
              <a:t>A new Banner profile *GSAF01 was created for the Graduate Award Reports.  These reports are TZRGRAW and TZRGADT and are run in Banner. Only those staff  who are managing the awards require this access.  To run these reports you, need to complete a Banner Access form or add to the access forms above to request access to the *GSAF01 Profile (Owner/Approver Geri Rypkema </a:t>
            </a:r>
            <a:r>
              <a:rPr lang="en-US" sz="4400" u="sng" dirty="0">
                <a:hlinkClick r:id="rId3"/>
              </a:rPr>
              <a:t>rypkema@gwu.edu</a:t>
            </a:r>
            <a:r>
              <a:rPr lang="en-US" sz="4400" dirty="0"/>
              <a:t>).  When signed, the form will be sent to Banner Security </a:t>
            </a:r>
            <a:r>
              <a:rPr lang="en-US" sz="4400" u="sng" dirty="0">
                <a:hlinkClick r:id="rId4"/>
              </a:rPr>
              <a:t>sysuid@gwu.edu</a:t>
            </a:r>
            <a:r>
              <a:rPr lang="en-US" sz="4400" dirty="0"/>
              <a:t>.  </a:t>
            </a:r>
          </a:p>
          <a:p>
            <a:pPr marL="0" indent="0">
              <a:lnSpc>
                <a:spcPct val="120000"/>
              </a:lnSpc>
              <a:spcBef>
                <a:spcPts val="200"/>
              </a:spcBef>
              <a:buNone/>
            </a:pPr>
            <a:endParaRPr lang="en-US" sz="4400" b="1" dirty="0" smtClean="0"/>
          </a:p>
          <a:p>
            <a:pPr marL="0" indent="0">
              <a:lnSpc>
                <a:spcPct val="120000"/>
              </a:lnSpc>
              <a:spcBef>
                <a:spcPts val="200"/>
              </a:spcBef>
              <a:buNone/>
            </a:pPr>
            <a:r>
              <a:rPr lang="en-US" sz="4400" b="1" dirty="0" smtClean="0"/>
              <a:t>How to access Banner Workflow</a:t>
            </a:r>
            <a:endParaRPr lang="en-US" sz="4400" dirty="0" smtClean="0"/>
          </a:p>
          <a:p>
            <a:pPr marL="0" indent="0">
              <a:lnSpc>
                <a:spcPct val="120000"/>
              </a:lnSpc>
              <a:spcBef>
                <a:spcPts val="200"/>
              </a:spcBef>
              <a:buNone/>
            </a:pPr>
            <a:r>
              <a:rPr lang="en-US" sz="4400" dirty="0" smtClean="0"/>
              <a:t>Banner workflow can be accessed via the Workflow Virtual Browser.  Instructions on how to get the Virtual Browser are included in the Online Training.</a:t>
            </a:r>
          </a:p>
          <a:p>
            <a:pPr marL="0" indent="0">
              <a:lnSpc>
                <a:spcPct val="120000"/>
              </a:lnSpc>
              <a:spcBef>
                <a:spcPts val="200"/>
              </a:spcBef>
              <a:buNone/>
            </a:pPr>
            <a:endParaRPr lang="en-US" sz="4400" b="1" dirty="0" smtClean="0"/>
          </a:p>
          <a:p>
            <a:pPr marL="0" indent="0">
              <a:lnSpc>
                <a:spcPct val="120000"/>
              </a:lnSpc>
              <a:spcBef>
                <a:spcPts val="200"/>
              </a:spcBef>
              <a:buNone/>
            </a:pPr>
            <a:r>
              <a:rPr lang="en-US" sz="4400" dirty="0" smtClean="0"/>
              <a:t> </a:t>
            </a:r>
            <a:r>
              <a:rPr lang="en-US" sz="4400" b="1" dirty="0" smtClean="0"/>
              <a:t>Online Training for the Graduate Automated Awards Process</a:t>
            </a:r>
            <a:endParaRPr lang="en-US" sz="4400" dirty="0" smtClean="0"/>
          </a:p>
          <a:p>
            <a:pPr marL="0" indent="0">
              <a:lnSpc>
                <a:spcPct val="120000"/>
              </a:lnSpc>
              <a:spcBef>
                <a:spcPts val="200"/>
              </a:spcBef>
              <a:buNone/>
            </a:pPr>
            <a:r>
              <a:rPr lang="en-US" sz="4400" dirty="0" smtClean="0"/>
              <a:t>Click on this link to access online training </a:t>
            </a:r>
          </a:p>
          <a:p>
            <a:pPr marL="0" indent="0">
              <a:lnSpc>
                <a:spcPct val="120000"/>
              </a:lnSpc>
              <a:spcBef>
                <a:spcPts val="200"/>
              </a:spcBef>
              <a:buNone/>
            </a:pPr>
            <a:r>
              <a:rPr lang="en-US" sz="4400" u="sng" dirty="0" smtClean="0">
                <a:hlinkClick r:id="rId5"/>
              </a:rPr>
              <a:t>Automated Award Training</a:t>
            </a:r>
            <a:endParaRPr lang="en-US" sz="4400" dirty="0" smtClean="0"/>
          </a:p>
          <a:p>
            <a:pPr>
              <a:lnSpc>
                <a:spcPct val="120000"/>
              </a:lnSpc>
            </a:pPr>
            <a:endParaRPr lang="en-US" sz="4400" dirty="0" smtClean="0"/>
          </a:p>
          <a:p>
            <a:endParaRPr lang="en-US" sz="3500" dirty="0"/>
          </a:p>
        </p:txBody>
      </p:sp>
      <p:sp>
        <p:nvSpPr>
          <p:cNvPr id="4" name="Slide Number Placeholder 3"/>
          <p:cNvSpPr>
            <a:spLocks noGrp="1"/>
          </p:cNvSpPr>
          <p:nvPr>
            <p:ph type="sldNum" sz="quarter" idx="12"/>
          </p:nvPr>
        </p:nvSpPr>
        <p:spPr/>
        <p:txBody>
          <a:bodyPr/>
          <a:lstStyle/>
          <a:p>
            <a:fld id="{E050809A-EAF1-46C0-9F01-859C57EF7DFD}" type="slidenum">
              <a:rPr lang="en-US" smtClean="0"/>
              <a:t>4</a:t>
            </a:fld>
            <a:endParaRPr lang="en-US"/>
          </a:p>
        </p:txBody>
      </p:sp>
    </p:spTree>
    <p:extLst>
      <p:ext uri="{BB962C8B-B14F-4D97-AF65-F5344CB8AC3E}">
        <p14:creationId xmlns:p14="http://schemas.microsoft.com/office/powerpoint/2010/main" val="2503320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dirty="0" smtClean="0"/>
              <a:t>Graduate Automated Awards Application-Getting Started</a:t>
            </a:r>
            <a:endParaRPr lang="en-US" sz="2800" dirty="0"/>
          </a:p>
        </p:txBody>
      </p:sp>
      <p:sp>
        <p:nvSpPr>
          <p:cNvPr id="3" name="Slide Number Placeholder 2"/>
          <p:cNvSpPr>
            <a:spLocks noGrp="1"/>
          </p:cNvSpPr>
          <p:nvPr>
            <p:ph type="sldNum" sz="quarter" idx="12"/>
          </p:nvPr>
        </p:nvSpPr>
        <p:spPr/>
        <p:txBody>
          <a:bodyPr/>
          <a:lstStyle/>
          <a:p>
            <a:fld id="{E050809A-EAF1-46C0-9F01-859C57EF7DFD}" type="slidenum">
              <a:rPr lang="en-US" smtClean="0"/>
              <a:t>5</a:t>
            </a:fld>
            <a:endParaRPr lang="en-US"/>
          </a:p>
        </p:txBody>
      </p:sp>
      <p:pic>
        <p:nvPicPr>
          <p:cNvPr id="2050" name="Picture 2"/>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914400" y="1600200"/>
            <a:ext cx="68580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2051" name="Picture 3"/>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914400" y="4038600"/>
            <a:ext cx="6858000" cy="2286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cxnSp>
        <p:nvCxnSpPr>
          <p:cNvPr id="13" name="Straight Arrow Connector 12"/>
          <p:cNvCxnSpPr/>
          <p:nvPr/>
        </p:nvCxnSpPr>
        <p:spPr>
          <a:xfrm flipH="1">
            <a:off x="4546511" y="5105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2362200" y="3276600"/>
            <a:ext cx="6096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352800" y="3505200"/>
            <a:ext cx="3230372" cy="230832"/>
          </a:xfrm>
          <a:prstGeom prst="rect">
            <a:avLst/>
          </a:prstGeom>
          <a:noFill/>
        </p:spPr>
        <p:txBody>
          <a:bodyPr wrap="none" rtlCol="0">
            <a:spAutoFit/>
          </a:bodyPr>
          <a:lstStyle/>
          <a:p>
            <a:r>
              <a:rPr lang="en-US" sz="900" dirty="0" smtClean="0"/>
              <a:t>From the main menu, click My Processes under User Profile</a:t>
            </a:r>
            <a:endParaRPr lang="en-US" sz="900" dirty="0"/>
          </a:p>
        </p:txBody>
      </p:sp>
      <p:sp>
        <p:nvSpPr>
          <p:cNvPr id="11" name="TextBox 10"/>
          <p:cNvSpPr txBox="1"/>
          <p:nvPr/>
        </p:nvSpPr>
        <p:spPr>
          <a:xfrm>
            <a:off x="5003711" y="4950491"/>
            <a:ext cx="1462260" cy="246221"/>
          </a:xfrm>
          <a:prstGeom prst="rect">
            <a:avLst/>
          </a:prstGeom>
          <a:noFill/>
        </p:spPr>
        <p:txBody>
          <a:bodyPr wrap="none" rtlCol="0">
            <a:spAutoFit/>
          </a:bodyPr>
          <a:lstStyle/>
          <a:p>
            <a:r>
              <a:rPr lang="en-US" sz="1000" dirty="0" smtClean="0"/>
              <a:t>Click to start workflow</a:t>
            </a:r>
            <a:endParaRPr lang="en-US" sz="1000" dirty="0"/>
          </a:p>
        </p:txBody>
      </p:sp>
    </p:spTree>
    <p:extLst>
      <p:ext uri="{BB962C8B-B14F-4D97-AF65-F5344CB8AC3E}">
        <p14:creationId xmlns:p14="http://schemas.microsoft.com/office/powerpoint/2010/main" val="126797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ctr">
            <a:noAutofit/>
          </a:bodyPr>
          <a:lstStyle/>
          <a:p>
            <a:r>
              <a:rPr lang="en-US" sz="2800" dirty="0" smtClean="0"/>
              <a:t>Graduate Automated Awards Application-Getting Started</a:t>
            </a:r>
            <a:endParaRPr lang="en-US" sz="2800" dirty="0"/>
          </a:p>
        </p:txBody>
      </p:sp>
      <p:sp>
        <p:nvSpPr>
          <p:cNvPr id="3" name="Slide Number Placeholder 2"/>
          <p:cNvSpPr>
            <a:spLocks noGrp="1"/>
          </p:cNvSpPr>
          <p:nvPr>
            <p:ph type="sldNum" sz="quarter" idx="12"/>
          </p:nvPr>
        </p:nvSpPr>
        <p:spPr/>
        <p:txBody>
          <a:bodyPr/>
          <a:lstStyle/>
          <a:p>
            <a:fld id="{E050809A-EAF1-46C0-9F01-859C57EF7DFD}" type="slidenum">
              <a:rPr lang="en-US" smtClean="0"/>
              <a:t>6</a:t>
            </a:fld>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01625" y="1793310"/>
            <a:ext cx="8504238" cy="4039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2208082" y="3124200"/>
            <a:ext cx="1068518" cy="10198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53435" y="4144089"/>
            <a:ext cx="3509294" cy="246221"/>
          </a:xfrm>
          <a:prstGeom prst="rect">
            <a:avLst/>
          </a:prstGeom>
          <a:noFill/>
        </p:spPr>
        <p:txBody>
          <a:bodyPr wrap="none" rtlCol="0">
            <a:spAutoFit/>
          </a:bodyPr>
          <a:lstStyle/>
          <a:p>
            <a:r>
              <a:rPr lang="en-US" sz="1000" dirty="0" smtClean="0"/>
              <a:t>Initiator will create name/GWid  identifier to locate  award</a:t>
            </a:r>
            <a:endParaRPr lang="en-US" sz="1000" dirty="0"/>
          </a:p>
        </p:txBody>
      </p:sp>
    </p:spTree>
    <p:extLst>
      <p:ext uri="{BB962C8B-B14F-4D97-AF65-F5344CB8AC3E}">
        <p14:creationId xmlns:p14="http://schemas.microsoft.com/office/powerpoint/2010/main" val="1805563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Graduate Award Automation-</a:t>
            </a:r>
            <a:endParaRPr lang="en-US" dirty="0"/>
          </a:p>
        </p:txBody>
      </p:sp>
      <p:sp>
        <p:nvSpPr>
          <p:cNvPr id="3" name="Slide Number Placeholder 2"/>
          <p:cNvSpPr>
            <a:spLocks noGrp="1"/>
          </p:cNvSpPr>
          <p:nvPr>
            <p:ph type="sldNum" sz="quarter" idx="12"/>
          </p:nvPr>
        </p:nvSpPr>
        <p:spPr/>
        <p:txBody>
          <a:bodyPr/>
          <a:lstStyle/>
          <a:p>
            <a:fld id="{E050809A-EAF1-46C0-9F01-859C57EF7DFD}" type="slidenum">
              <a:rPr lang="en-US" smtClean="0"/>
              <a:pPr/>
              <a:t>7</a:t>
            </a:fld>
            <a:endParaRPr lang="en-US"/>
          </a:p>
        </p:txBody>
      </p:sp>
      <p:sp>
        <p:nvSpPr>
          <p:cNvPr id="10" name="TextBox 9"/>
          <p:cNvSpPr txBox="1"/>
          <p:nvPr/>
        </p:nvSpPr>
        <p:spPr>
          <a:xfrm>
            <a:off x="3429000" y="3962400"/>
            <a:ext cx="1447800" cy="215444"/>
          </a:xfrm>
          <a:prstGeom prst="rect">
            <a:avLst/>
          </a:prstGeom>
          <a:noFill/>
        </p:spPr>
        <p:txBody>
          <a:bodyPr wrap="square" rtlCol="0">
            <a:spAutoFit/>
          </a:bodyPr>
          <a:lstStyle/>
          <a:p>
            <a:r>
              <a:rPr lang="en-US" sz="800" dirty="0" smtClean="0"/>
              <a:t>Type award formal name</a:t>
            </a:r>
            <a:endParaRPr lang="en-US" sz="800"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20427" y="1600200"/>
            <a:ext cx="8618774"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3486440" y="3962585"/>
            <a:ext cx="1451038" cy="230832"/>
          </a:xfrm>
          <a:prstGeom prst="rect">
            <a:avLst/>
          </a:prstGeom>
          <a:noFill/>
        </p:spPr>
        <p:txBody>
          <a:bodyPr wrap="none" rtlCol="0">
            <a:spAutoFit/>
          </a:bodyPr>
          <a:lstStyle/>
          <a:p>
            <a:r>
              <a:rPr lang="en-US" sz="900" dirty="0" smtClean="0"/>
              <a:t>Type formal award name</a:t>
            </a:r>
            <a:endParaRPr lang="en-US" sz="900" dirty="0"/>
          </a:p>
        </p:txBody>
      </p:sp>
    </p:spTree>
    <p:extLst>
      <p:ext uri="{BB962C8B-B14F-4D97-AF65-F5344CB8AC3E}">
        <p14:creationId xmlns:p14="http://schemas.microsoft.com/office/powerpoint/2010/main" val="31805438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Graduate Award Automation- Banner Reports</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a:t>There are two reports for tracking the awards for the Graduate Award Automation Process which can be run in </a:t>
            </a:r>
            <a:r>
              <a:rPr lang="en-US" dirty="0" smtClean="0"/>
              <a:t>Banner</a:t>
            </a:r>
            <a:r>
              <a:rPr lang="en-US" dirty="0"/>
              <a:t>:</a:t>
            </a:r>
            <a:endParaRPr lang="en-US" dirty="0" smtClean="0"/>
          </a:p>
          <a:p>
            <a:pPr marL="0" indent="0">
              <a:buNone/>
            </a:pPr>
            <a:endParaRPr lang="en-US" dirty="0"/>
          </a:p>
          <a:p>
            <a:pPr>
              <a:buFont typeface="Wingdings" panose="05000000000000000000" pitchFamily="2" charset="2"/>
              <a:buChar char="q"/>
            </a:pPr>
            <a:r>
              <a:rPr lang="en-US" b="1" dirty="0"/>
              <a:t>TZRGRAW</a:t>
            </a:r>
            <a:r>
              <a:rPr lang="en-US" dirty="0"/>
              <a:t> – Graduate Awards </a:t>
            </a:r>
            <a:r>
              <a:rPr lang="en-US" dirty="0" smtClean="0"/>
              <a:t>Report</a:t>
            </a:r>
          </a:p>
          <a:p>
            <a:pPr marL="0" indent="0">
              <a:buNone/>
            </a:pPr>
            <a:r>
              <a:rPr lang="en-US" dirty="0"/>
              <a:t>TZRGRAW will report graduate award </a:t>
            </a:r>
            <a:r>
              <a:rPr lang="en-US" dirty="0" smtClean="0"/>
              <a:t>information </a:t>
            </a:r>
            <a:r>
              <a:rPr lang="en-US" dirty="0"/>
              <a:t>based on the filter criteria (parameters) entered before running the report</a:t>
            </a:r>
            <a:r>
              <a:rPr lang="en-US" dirty="0" smtClean="0"/>
              <a:t>. Here you can find pertinent details of the award, its status in the queue and whether the award has been accepted or declined.</a:t>
            </a:r>
            <a:endParaRPr lang="en-US" dirty="0"/>
          </a:p>
          <a:p>
            <a:pPr marL="0" indent="0">
              <a:buNone/>
            </a:pPr>
            <a:endParaRPr lang="en-US" b="1" dirty="0"/>
          </a:p>
          <a:p>
            <a:pPr>
              <a:buFont typeface="Wingdings" panose="05000000000000000000" pitchFamily="2" charset="2"/>
              <a:buChar char="q"/>
            </a:pPr>
            <a:r>
              <a:rPr lang="en-US" b="1" dirty="0" smtClean="0"/>
              <a:t>TZRGADT</a:t>
            </a:r>
            <a:r>
              <a:rPr lang="en-US" dirty="0" smtClean="0"/>
              <a:t> </a:t>
            </a:r>
            <a:r>
              <a:rPr lang="en-US" dirty="0"/>
              <a:t>– Graduate Award Detail Report</a:t>
            </a:r>
          </a:p>
          <a:p>
            <a:pPr marL="0" indent="0">
              <a:buNone/>
            </a:pPr>
            <a:r>
              <a:rPr lang="en-US" dirty="0" smtClean="0"/>
              <a:t>TZRGRAW </a:t>
            </a:r>
            <a:r>
              <a:rPr lang="en-US" dirty="0"/>
              <a:t>will report graduate award </a:t>
            </a:r>
            <a:r>
              <a:rPr lang="en-US" dirty="0" smtClean="0"/>
              <a:t>information </a:t>
            </a:r>
            <a:r>
              <a:rPr lang="en-US" dirty="0"/>
              <a:t>based on the filter criteria (parameters) entered before running the report.</a:t>
            </a:r>
          </a:p>
          <a:p>
            <a:pPr marL="0" indent="0">
              <a:buNone/>
            </a:pPr>
            <a:endParaRPr lang="en-US" dirty="0"/>
          </a:p>
        </p:txBody>
      </p:sp>
      <p:sp>
        <p:nvSpPr>
          <p:cNvPr id="6" name="Slide Number Placeholder 5"/>
          <p:cNvSpPr>
            <a:spLocks noGrp="1"/>
          </p:cNvSpPr>
          <p:nvPr>
            <p:ph type="sldNum" sz="quarter" idx="12"/>
          </p:nvPr>
        </p:nvSpPr>
        <p:spPr/>
        <p:txBody>
          <a:bodyPr/>
          <a:lstStyle/>
          <a:p>
            <a:fld id="{E050809A-EAF1-46C0-9F01-859C57EF7DFD}" type="slidenum">
              <a:rPr lang="en-US" smtClean="0"/>
              <a:t>8</a:t>
            </a:fld>
            <a:endParaRPr lang="en-US"/>
          </a:p>
        </p:txBody>
      </p:sp>
    </p:spTree>
    <p:extLst>
      <p:ext uri="{BB962C8B-B14F-4D97-AF65-F5344CB8AC3E}">
        <p14:creationId xmlns:p14="http://schemas.microsoft.com/office/powerpoint/2010/main" val="3281720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Graduate Awards Report-TZRGRAW</a:t>
            </a:r>
            <a:endParaRPr lang="en-US" dirty="0"/>
          </a:p>
        </p:txBody>
      </p:sp>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3968008852"/>
              </p:ext>
            </p:extLst>
          </p:nvPr>
        </p:nvGraphicFramePr>
        <p:xfrm>
          <a:off x="304801" y="1066799"/>
          <a:ext cx="8564877" cy="5140199"/>
        </p:xfrm>
        <a:graphic>
          <a:graphicData uri="http://schemas.openxmlformats.org/drawingml/2006/table">
            <a:tbl>
              <a:tblPr firstRow="1" bandRow="1">
                <a:tableStyleId>{5C22544A-7EE6-4342-B048-85BDC9FD1C3A}</a:tableStyleId>
              </a:tblPr>
              <a:tblGrid>
                <a:gridCol w="1580425"/>
                <a:gridCol w="1274534"/>
                <a:gridCol w="1274534"/>
                <a:gridCol w="1274534"/>
                <a:gridCol w="1274534"/>
                <a:gridCol w="1886316"/>
              </a:tblGrid>
              <a:tr h="192588">
                <a:tc>
                  <a:txBody>
                    <a:bodyPr/>
                    <a:lstStyle/>
                    <a:p>
                      <a:pPr marL="0" marR="0" algn="ctr">
                        <a:lnSpc>
                          <a:spcPct val="115000"/>
                        </a:lnSpc>
                        <a:spcBef>
                          <a:spcPts val="0"/>
                        </a:spcBef>
                        <a:spcAft>
                          <a:spcPts val="1000"/>
                        </a:spcAft>
                      </a:pPr>
                      <a:r>
                        <a:rPr lang="en-US" sz="1050" dirty="0">
                          <a:effectLst/>
                          <a:latin typeface="Calibri"/>
                          <a:ea typeface="Calibri"/>
                          <a:cs typeface="Times New Roman"/>
                        </a:rPr>
                        <a:t>Parameter Number</a:t>
                      </a:r>
                    </a:p>
                  </a:txBody>
                  <a:tcPr marL="68580" marR="68580" marT="0" marB="0"/>
                </a:tc>
                <a:tc>
                  <a:txBody>
                    <a:bodyPr/>
                    <a:lstStyle/>
                    <a:p>
                      <a:pPr marL="0" marR="0" algn="ctr">
                        <a:lnSpc>
                          <a:spcPct val="115000"/>
                        </a:lnSpc>
                        <a:spcBef>
                          <a:spcPts val="0"/>
                        </a:spcBef>
                        <a:spcAft>
                          <a:spcPts val="1000"/>
                        </a:spcAft>
                      </a:pPr>
                      <a:r>
                        <a:rPr lang="en-US" sz="1050">
                          <a:effectLst/>
                          <a:latin typeface="Calibri"/>
                          <a:ea typeface="Calibri"/>
                          <a:cs typeface="Times New Roman"/>
                        </a:rPr>
                        <a:t>Parameter Name</a:t>
                      </a:r>
                    </a:p>
                  </a:txBody>
                  <a:tcPr marL="68580" marR="68580" marT="0" marB="0"/>
                </a:tc>
                <a:tc>
                  <a:txBody>
                    <a:bodyPr/>
                    <a:lstStyle/>
                    <a:p>
                      <a:pPr marL="0" marR="0" algn="ctr">
                        <a:lnSpc>
                          <a:spcPct val="115000"/>
                        </a:lnSpc>
                        <a:spcBef>
                          <a:spcPts val="0"/>
                        </a:spcBef>
                        <a:spcAft>
                          <a:spcPts val="1000"/>
                        </a:spcAft>
                      </a:pPr>
                      <a:r>
                        <a:rPr lang="en-US" sz="1050">
                          <a:effectLst/>
                          <a:latin typeface="Calibri"/>
                          <a:ea typeface="Calibri"/>
                          <a:cs typeface="Times New Roman"/>
                        </a:rPr>
                        <a:t>Optional/ Required</a:t>
                      </a:r>
                    </a:p>
                  </a:txBody>
                  <a:tcPr marL="68580" marR="68580" marT="0" marB="0"/>
                </a:tc>
                <a:tc>
                  <a:txBody>
                    <a:bodyPr/>
                    <a:lstStyle/>
                    <a:p>
                      <a:pPr marL="0" marR="0" algn="ctr">
                        <a:lnSpc>
                          <a:spcPct val="115000"/>
                        </a:lnSpc>
                        <a:spcBef>
                          <a:spcPts val="0"/>
                        </a:spcBef>
                        <a:spcAft>
                          <a:spcPts val="1000"/>
                        </a:spcAft>
                      </a:pPr>
                      <a:r>
                        <a:rPr lang="en-US" sz="1050">
                          <a:effectLst/>
                          <a:latin typeface="Calibri"/>
                          <a:ea typeface="Calibri"/>
                          <a:cs typeface="Times New Roman"/>
                        </a:rPr>
                        <a:t>Single/ Multiple</a:t>
                      </a:r>
                    </a:p>
                  </a:txBody>
                  <a:tcPr marL="68580" marR="68580" marT="0" marB="0"/>
                </a:tc>
                <a:tc>
                  <a:txBody>
                    <a:bodyPr/>
                    <a:lstStyle/>
                    <a:p>
                      <a:pPr marL="0" marR="0" algn="ctr">
                        <a:lnSpc>
                          <a:spcPct val="115000"/>
                        </a:lnSpc>
                        <a:spcBef>
                          <a:spcPts val="0"/>
                        </a:spcBef>
                        <a:spcAft>
                          <a:spcPts val="1000"/>
                        </a:spcAft>
                      </a:pPr>
                      <a:r>
                        <a:rPr lang="en-US" sz="1050">
                          <a:effectLst/>
                          <a:latin typeface="Calibri"/>
                          <a:ea typeface="Calibri"/>
                          <a:cs typeface="Times New Roman"/>
                        </a:rPr>
                        <a:t>Help</a:t>
                      </a:r>
                    </a:p>
                  </a:txBody>
                  <a:tcPr marL="68580" marR="68580" marT="0" marB="0"/>
                </a:tc>
                <a:tc>
                  <a:txBody>
                    <a:bodyPr/>
                    <a:lstStyle/>
                    <a:p>
                      <a:pPr marL="0" marR="0" algn="ctr">
                        <a:lnSpc>
                          <a:spcPct val="115000"/>
                        </a:lnSpc>
                        <a:spcBef>
                          <a:spcPts val="0"/>
                        </a:spcBef>
                        <a:spcAft>
                          <a:spcPts val="1000"/>
                        </a:spcAft>
                      </a:pPr>
                      <a:r>
                        <a:rPr lang="en-US" sz="1050" dirty="0">
                          <a:effectLst/>
                          <a:latin typeface="Calibri"/>
                          <a:ea typeface="Calibri"/>
                          <a:cs typeface="Times New Roman"/>
                        </a:rPr>
                        <a:t>Notes</a:t>
                      </a:r>
                    </a:p>
                  </a:txBody>
                  <a:tcPr marL="68580" marR="68580" marT="0" marB="0"/>
                </a:tc>
              </a:tr>
              <a:tr h="1095851">
                <a:tc>
                  <a:txBody>
                    <a:bodyPr/>
                    <a:lstStyle/>
                    <a:p>
                      <a:r>
                        <a:rPr lang="en-US" sz="1050" dirty="0" smtClean="0"/>
                        <a:t>01</a:t>
                      </a:r>
                      <a:endParaRPr lang="en-US" sz="1050" dirty="0"/>
                    </a:p>
                  </a:txBody>
                  <a:tcPr/>
                </a:tc>
                <a:tc>
                  <a:txBody>
                    <a:bodyPr/>
                    <a:lstStyle/>
                    <a:p>
                      <a:pPr marL="0" marR="0">
                        <a:lnSpc>
                          <a:spcPct val="115000"/>
                        </a:lnSpc>
                        <a:spcBef>
                          <a:spcPts val="0"/>
                        </a:spcBef>
                        <a:spcAft>
                          <a:spcPts val="1000"/>
                        </a:spcAft>
                      </a:pPr>
                      <a:r>
                        <a:rPr lang="en-US" sz="1050" dirty="0">
                          <a:effectLst/>
                          <a:latin typeface="Calibri"/>
                          <a:ea typeface="Calibri"/>
                          <a:cs typeface="Times New Roman"/>
                        </a:rPr>
                        <a:t>Academic Year</a:t>
                      </a:r>
                    </a:p>
                    <a:p>
                      <a:pPr marL="0" marR="0">
                        <a:lnSpc>
                          <a:spcPct val="115000"/>
                        </a:lnSpc>
                        <a:spcBef>
                          <a:spcPts val="0"/>
                        </a:spcBef>
                        <a:spcAft>
                          <a:spcPts val="1000"/>
                        </a:spcAft>
                      </a:pPr>
                      <a:r>
                        <a:rPr lang="en-US" sz="1050" dirty="0">
                          <a:effectLst/>
                          <a:latin typeface="Calibri"/>
                          <a:ea typeface="Calibri"/>
                          <a:cs typeface="Times New Roman"/>
                        </a:rPr>
                        <a:t>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Required</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Multiple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Enter Academic Year, e.g. </a:t>
                      </a:r>
                    </a:p>
                    <a:p>
                      <a:pPr marL="0" marR="0">
                        <a:lnSpc>
                          <a:spcPct val="115000"/>
                        </a:lnSpc>
                        <a:spcBef>
                          <a:spcPts val="0"/>
                        </a:spcBef>
                        <a:spcAft>
                          <a:spcPts val="1000"/>
                        </a:spcAft>
                      </a:pPr>
                      <a:r>
                        <a:rPr lang="en-US" sz="1050" dirty="0">
                          <a:effectLst/>
                          <a:latin typeface="Calibri"/>
                          <a:ea typeface="Calibri"/>
                          <a:cs typeface="Times New Roman"/>
                        </a:rPr>
                        <a:t>2013-2014</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If % is entered then all the awards regardless of the academic year will be selected</a:t>
                      </a:r>
                    </a:p>
                    <a:p>
                      <a:pPr marL="0" marR="0">
                        <a:lnSpc>
                          <a:spcPct val="115000"/>
                        </a:lnSpc>
                        <a:spcBef>
                          <a:spcPts val="0"/>
                        </a:spcBef>
                        <a:spcAft>
                          <a:spcPts val="1000"/>
                        </a:spcAft>
                      </a:pPr>
                      <a:r>
                        <a:rPr lang="en-US" sz="1050" dirty="0">
                          <a:effectLst/>
                          <a:latin typeface="Calibri"/>
                          <a:ea typeface="Calibri"/>
                          <a:cs typeface="Times New Roman"/>
                        </a:rPr>
                        <a:t>Enter 2014-15, 2015-16 or you will get an error</a:t>
                      </a:r>
                    </a:p>
                  </a:txBody>
                  <a:tcPr marL="68580" marR="68580" marT="0" marB="0"/>
                </a:tc>
              </a:tr>
              <a:tr h="770352">
                <a:tc>
                  <a:txBody>
                    <a:bodyPr/>
                    <a:lstStyle/>
                    <a:p>
                      <a:r>
                        <a:rPr lang="en-US" sz="1050" dirty="0" smtClean="0"/>
                        <a:t>02</a:t>
                      </a:r>
                      <a:endParaRPr lang="en-US" sz="1050" dirty="0"/>
                    </a:p>
                  </a:txBody>
                  <a:tcPr/>
                </a:tc>
                <a:tc>
                  <a:txBody>
                    <a:bodyPr/>
                    <a:lstStyle/>
                    <a:p>
                      <a:pPr marL="0" marR="0">
                        <a:lnSpc>
                          <a:spcPct val="115000"/>
                        </a:lnSpc>
                        <a:spcBef>
                          <a:spcPts val="0"/>
                        </a:spcBef>
                        <a:spcAft>
                          <a:spcPts val="1000"/>
                        </a:spcAft>
                      </a:pPr>
                      <a:r>
                        <a:rPr lang="en-US" sz="1050" dirty="0">
                          <a:effectLst/>
                          <a:latin typeface="Calibri"/>
                          <a:ea typeface="Calibri"/>
                          <a:cs typeface="Times New Roman"/>
                        </a:rPr>
                        <a:t>College Code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Optional </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Enter the Department Code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If you hit the Values button then the list of colleges will be displayed you can pick a college code from the list.</a:t>
                      </a:r>
                    </a:p>
                  </a:txBody>
                  <a:tcPr marL="68580" marR="68580" marT="0" marB="0"/>
                </a:tc>
              </a:tr>
              <a:tr h="770352">
                <a:tc>
                  <a:txBody>
                    <a:bodyPr/>
                    <a:lstStyle/>
                    <a:p>
                      <a:r>
                        <a:rPr lang="en-US" sz="1050" dirty="0" smtClean="0"/>
                        <a:t>03</a:t>
                      </a:r>
                      <a:endParaRPr lang="en-US" sz="1050" dirty="0"/>
                    </a:p>
                  </a:txBody>
                  <a:tcPr/>
                </a:tc>
                <a:tc>
                  <a:txBody>
                    <a:bodyPr/>
                    <a:lstStyle/>
                    <a:p>
                      <a:pPr marL="0" marR="0">
                        <a:lnSpc>
                          <a:spcPct val="115000"/>
                        </a:lnSpc>
                        <a:spcBef>
                          <a:spcPts val="0"/>
                        </a:spcBef>
                        <a:spcAft>
                          <a:spcPts val="1000"/>
                        </a:spcAft>
                      </a:pPr>
                      <a:r>
                        <a:rPr lang="en-US" sz="1050" dirty="0">
                          <a:effectLst/>
                          <a:latin typeface="Calibri"/>
                          <a:ea typeface="Calibri"/>
                          <a:cs typeface="Times New Roman"/>
                        </a:rPr>
                        <a:t>Degree Code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Optional</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Enter Degree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If you hit the Values button then the list of degrees will be displayed you can pick a degree code from the list.</a:t>
                      </a:r>
                    </a:p>
                  </a:txBody>
                  <a:tcPr marL="68580" marR="68580" marT="0" marB="0"/>
                </a:tc>
              </a:tr>
              <a:tr h="770352">
                <a:tc>
                  <a:txBody>
                    <a:bodyPr/>
                    <a:lstStyle/>
                    <a:p>
                      <a:r>
                        <a:rPr lang="en-US" sz="1050" dirty="0" smtClean="0"/>
                        <a:t>04</a:t>
                      </a:r>
                      <a:endParaRPr lang="en-US" sz="1050" dirty="0"/>
                    </a:p>
                  </a:txBody>
                  <a:tcPr/>
                </a:tc>
                <a:tc>
                  <a:txBody>
                    <a:bodyPr/>
                    <a:lstStyle/>
                    <a:p>
                      <a:pPr marL="0" marR="0">
                        <a:lnSpc>
                          <a:spcPct val="115000"/>
                        </a:lnSpc>
                        <a:spcBef>
                          <a:spcPts val="0"/>
                        </a:spcBef>
                        <a:spcAft>
                          <a:spcPts val="1000"/>
                        </a:spcAft>
                      </a:pPr>
                      <a:r>
                        <a:rPr lang="en-US" sz="1050">
                          <a:effectLst/>
                          <a:latin typeface="Calibri"/>
                          <a:ea typeface="Calibri"/>
                          <a:cs typeface="Times New Roman"/>
                        </a:rPr>
                        <a:t>Major Code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Optional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Single </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Enter Major code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If you hit the Values button then the list of major will be displayed you can pick a major code from the list.</a:t>
                      </a:r>
                    </a:p>
                  </a:txBody>
                  <a:tcPr marL="68580" marR="68580" marT="0" marB="0"/>
                </a:tc>
              </a:tr>
              <a:tr h="770352">
                <a:tc>
                  <a:txBody>
                    <a:bodyPr/>
                    <a:lstStyle/>
                    <a:p>
                      <a:r>
                        <a:rPr lang="en-US" sz="1050" dirty="0" smtClean="0"/>
                        <a:t>05</a:t>
                      </a:r>
                      <a:endParaRPr lang="en-US" sz="1050" dirty="0"/>
                    </a:p>
                  </a:txBody>
                  <a:tcPr/>
                </a:tc>
                <a:tc>
                  <a:txBody>
                    <a:bodyPr/>
                    <a:lstStyle/>
                    <a:p>
                      <a:pPr marL="0" marR="0">
                        <a:lnSpc>
                          <a:spcPct val="115000"/>
                        </a:lnSpc>
                        <a:spcBef>
                          <a:spcPts val="0"/>
                        </a:spcBef>
                        <a:spcAft>
                          <a:spcPts val="1000"/>
                        </a:spcAft>
                      </a:pPr>
                      <a:r>
                        <a:rPr lang="en-US" sz="1050">
                          <a:effectLst/>
                          <a:latin typeface="Calibri"/>
                          <a:ea typeface="Calibri"/>
                          <a:cs typeface="Times New Roman"/>
                        </a:rPr>
                        <a:t>Payment Start Date</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Optional</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Single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Enter Payment Start Date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This start date will be used to get the awards between the payment start date and payment end date</a:t>
                      </a:r>
                    </a:p>
                  </a:txBody>
                  <a:tcPr marL="68580" marR="68580" marT="0" marB="0"/>
                </a:tc>
              </a:tr>
              <a:tr h="770352">
                <a:tc>
                  <a:txBody>
                    <a:bodyPr/>
                    <a:lstStyle/>
                    <a:p>
                      <a:r>
                        <a:rPr lang="en-US" sz="1050" dirty="0" smtClean="0"/>
                        <a:t>06</a:t>
                      </a:r>
                      <a:endParaRPr lang="en-US" sz="1050" dirty="0"/>
                    </a:p>
                  </a:txBody>
                  <a:tcPr/>
                </a:tc>
                <a:tc>
                  <a:txBody>
                    <a:bodyPr/>
                    <a:lstStyle/>
                    <a:p>
                      <a:pPr marL="0" marR="0">
                        <a:lnSpc>
                          <a:spcPct val="115000"/>
                        </a:lnSpc>
                        <a:spcBef>
                          <a:spcPts val="0"/>
                        </a:spcBef>
                        <a:spcAft>
                          <a:spcPts val="1000"/>
                        </a:spcAft>
                      </a:pPr>
                      <a:r>
                        <a:rPr lang="en-US" sz="1050" dirty="0">
                          <a:effectLst/>
                          <a:latin typeface="Calibri"/>
                          <a:ea typeface="Calibri"/>
                          <a:cs typeface="Times New Roman"/>
                        </a:rPr>
                        <a:t>Payment End Date</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Optional </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Single</a:t>
                      </a:r>
                    </a:p>
                  </a:txBody>
                  <a:tcPr marL="68580" marR="68580" marT="0" marB="0"/>
                </a:tc>
                <a:tc>
                  <a:txBody>
                    <a:bodyPr/>
                    <a:lstStyle/>
                    <a:p>
                      <a:pPr marL="0" marR="0">
                        <a:lnSpc>
                          <a:spcPct val="115000"/>
                        </a:lnSpc>
                        <a:spcBef>
                          <a:spcPts val="0"/>
                        </a:spcBef>
                        <a:spcAft>
                          <a:spcPts val="1000"/>
                        </a:spcAft>
                      </a:pPr>
                      <a:r>
                        <a:rPr lang="en-US" sz="1050">
                          <a:effectLst/>
                          <a:latin typeface="Calibri"/>
                          <a:ea typeface="Calibri"/>
                          <a:cs typeface="Times New Roman"/>
                        </a:rPr>
                        <a:t>Enter Payment End Date</a:t>
                      </a:r>
                    </a:p>
                  </a:txBody>
                  <a:tcPr marL="68580" marR="68580" marT="0" marB="0"/>
                </a:tc>
                <a:tc>
                  <a:txBody>
                    <a:bodyPr/>
                    <a:lstStyle/>
                    <a:p>
                      <a:pPr marL="0" marR="0">
                        <a:lnSpc>
                          <a:spcPct val="115000"/>
                        </a:lnSpc>
                        <a:spcBef>
                          <a:spcPts val="0"/>
                        </a:spcBef>
                        <a:spcAft>
                          <a:spcPts val="1000"/>
                        </a:spcAft>
                      </a:pPr>
                      <a:r>
                        <a:rPr lang="en-US" sz="1050" dirty="0">
                          <a:effectLst/>
                          <a:latin typeface="Calibri"/>
                          <a:ea typeface="Calibri"/>
                          <a:cs typeface="Times New Roman"/>
                        </a:rPr>
                        <a:t>This end date will be used to get the awards between the payment start date and payment end date</a:t>
                      </a:r>
                    </a:p>
                  </a:txBody>
                  <a:tcPr marL="68580" marR="68580" marT="0" marB="0"/>
                </a:tc>
              </a:tr>
            </a:tbl>
          </a:graphicData>
        </a:graphic>
      </p:graphicFrame>
      <p:sp>
        <p:nvSpPr>
          <p:cNvPr id="5" name="Slide Number Placeholder 4"/>
          <p:cNvSpPr>
            <a:spLocks noGrp="1"/>
          </p:cNvSpPr>
          <p:nvPr>
            <p:ph type="sldNum" sz="quarter" idx="12"/>
          </p:nvPr>
        </p:nvSpPr>
        <p:spPr/>
        <p:txBody>
          <a:bodyPr/>
          <a:lstStyle/>
          <a:p>
            <a:fld id="{E050809A-EAF1-46C0-9F01-859C57EF7DFD}" type="slidenum">
              <a:rPr lang="en-US" smtClean="0"/>
              <a:t>9</a:t>
            </a:fld>
            <a:endParaRPr lang="en-US"/>
          </a:p>
        </p:txBody>
      </p:sp>
    </p:spTree>
    <p:extLst>
      <p:ext uri="{BB962C8B-B14F-4D97-AF65-F5344CB8AC3E}">
        <p14:creationId xmlns:p14="http://schemas.microsoft.com/office/powerpoint/2010/main" val="22775596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1611</TotalTime>
  <Words>1759</Words>
  <Application>Microsoft Office PowerPoint</Application>
  <PresentationFormat>On-screen Show (4:3)</PresentationFormat>
  <Paragraphs>268</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Graduate Awards Automation Application Process</vt:lpstr>
      <vt:lpstr>Graduate Automated Awards Application</vt:lpstr>
      <vt:lpstr>Graduate Automated Awards Application</vt:lpstr>
      <vt:lpstr>   Graduate Automated Awards Application-Getting Access</vt:lpstr>
      <vt:lpstr>Graduate Automated Awards Application-Getting Started</vt:lpstr>
      <vt:lpstr>Graduate Automated Awards Application-Getting Started</vt:lpstr>
      <vt:lpstr>Graduate Award Automation-</vt:lpstr>
      <vt:lpstr>Graduate Award Automation- Banner Reports</vt:lpstr>
      <vt:lpstr>Graduate Awards Report-TZRGRAW</vt:lpstr>
      <vt:lpstr>PowerPoint Presentation</vt:lpstr>
      <vt:lpstr>Sample Report-TZRGRAW</vt:lpstr>
      <vt:lpstr>TZRGADT-Graduate Award Detail Report</vt:lpstr>
      <vt:lpstr>Sample Report-TZRGADT</vt:lpstr>
      <vt:lpstr>Appendix A- Manual GA Award Process</vt:lpstr>
      <vt:lpstr>Appendix A- Manual GA Award Process</vt:lpstr>
      <vt:lpstr>Appendix A- Manual GRA Award Process</vt:lpstr>
      <vt:lpstr>Appendix B- Manual Fellowships Award</vt:lpstr>
      <vt:lpstr>Appendix B- Manual Award Fellowships</vt:lpstr>
      <vt:lpstr>Appendix B- Manual Fellowships Award</vt:lpstr>
    </vt:vector>
  </TitlesOfParts>
  <Company>The George Washington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Graduate Awards Automation Process</dc:title>
  <dc:creator>Khadar, Mounirah</dc:creator>
  <cp:lastModifiedBy>Khadar, Mounirah</cp:lastModifiedBy>
  <cp:revision>75</cp:revision>
  <cp:lastPrinted>2015-04-23T14:30:19Z</cp:lastPrinted>
  <dcterms:created xsi:type="dcterms:W3CDTF">2015-03-31T17:08:05Z</dcterms:created>
  <dcterms:modified xsi:type="dcterms:W3CDTF">2015-05-05T13:17:28Z</dcterms:modified>
</cp:coreProperties>
</file>